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3" r:id="rId7"/>
    <p:sldId id="261" r:id="rId8"/>
    <p:sldId id="262" r:id="rId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1" d="100"/>
          <a:sy n="101" d="100"/>
        </p:scale>
        <p:origin x="-264"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9682D787-582B-4B73-8253-EAE9A0C9DD76}" type="datetimeFigureOut">
              <a:rPr lang="zh-CN" altLang="en-US" smtClean="0"/>
              <a:t>2017/1/13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E4FD7F-28ED-435D-A447-0E7015AADF67}" type="slidenum">
              <a:rPr lang="zh-CN" altLang="en-US" smtClean="0"/>
              <a:t>‹#›</a:t>
            </a:fld>
            <a:endParaRPr lang="zh-CN" altLang="en-US"/>
          </a:p>
        </p:txBody>
      </p:sp>
    </p:spTree>
    <p:extLst>
      <p:ext uri="{BB962C8B-B14F-4D97-AF65-F5344CB8AC3E}">
        <p14:creationId xmlns:p14="http://schemas.microsoft.com/office/powerpoint/2010/main" val="26110067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682D787-582B-4B73-8253-EAE9A0C9DD76}" type="datetimeFigureOut">
              <a:rPr lang="zh-CN" altLang="en-US" smtClean="0"/>
              <a:t>2017/1/13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E4FD7F-28ED-435D-A447-0E7015AADF67}" type="slidenum">
              <a:rPr lang="zh-CN" altLang="en-US" smtClean="0"/>
              <a:t>‹#›</a:t>
            </a:fld>
            <a:endParaRPr lang="zh-CN" altLang="en-US"/>
          </a:p>
        </p:txBody>
      </p:sp>
    </p:spTree>
    <p:extLst>
      <p:ext uri="{BB962C8B-B14F-4D97-AF65-F5344CB8AC3E}">
        <p14:creationId xmlns:p14="http://schemas.microsoft.com/office/powerpoint/2010/main" val="29561688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682D787-582B-4B73-8253-EAE9A0C9DD76}" type="datetimeFigureOut">
              <a:rPr lang="zh-CN" altLang="en-US" smtClean="0"/>
              <a:t>2017/1/13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E4FD7F-28ED-435D-A447-0E7015AADF67}" type="slidenum">
              <a:rPr lang="zh-CN" altLang="en-US" smtClean="0"/>
              <a:t>‹#›</a:t>
            </a:fld>
            <a:endParaRPr lang="zh-CN" altLang="en-US"/>
          </a:p>
        </p:txBody>
      </p:sp>
    </p:spTree>
    <p:extLst>
      <p:ext uri="{BB962C8B-B14F-4D97-AF65-F5344CB8AC3E}">
        <p14:creationId xmlns:p14="http://schemas.microsoft.com/office/powerpoint/2010/main" val="17061610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682D787-582B-4B73-8253-EAE9A0C9DD76}" type="datetimeFigureOut">
              <a:rPr lang="zh-CN" altLang="en-US" smtClean="0"/>
              <a:t>2017/1/13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E4FD7F-28ED-435D-A447-0E7015AADF67}" type="slidenum">
              <a:rPr lang="zh-CN" altLang="en-US" smtClean="0"/>
              <a:t>‹#›</a:t>
            </a:fld>
            <a:endParaRPr lang="zh-CN" altLang="en-US"/>
          </a:p>
        </p:txBody>
      </p:sp>
    </p:spTree>
    <p:extLst>
      <p:ext uri="{BB962C8B-B14F-4D97-AF65-F5344CB8AC3E}">
        <p14:creationId xmlns:p14="http://schemas.microsoft.com/office/powerpoint/2010/main" val="1187915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9682D787-582B-4B73-8253-EAE9A0C9DD76}" type="datetimeFigureOut">
              <a:rPr lang="zh-CN" altLang="en-US" smtClean="0"/>
              <a:t>2017/1/13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E4FD7F-28ED-435D-A447-0E7015AADF67}" type="slidenum">
              <a:rPr lang="zh-CN" altLang="en-US" smtClean="0"/>
              <a:t>‹#›</a:t>
            </a:fld>
            <a:endParaRPr lang="zh-CN" altLang="en-US"/>
          </a:p>
        </p:txBody>
      </p:sp>
    </p:spTree>
    <p:extLst>
      <p:ext uri="{BB962C8B-B14F-4D97-AF65-F5344CB8AC3E}">
        <p14:creationId xmlns:p14="http://schemas.microsoft.com/office/powerpoint/2010/main" val="28647580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9682D787-582B-4B73-8253-EAE9A0C9DD76}" type="datetimeFigureOut">
              <a:rPr lang="zh-CN" altLang="en-US" smtClean="0"/>
              <a:t>2017/1/13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E4FD7F-28ED-435D-A447-0E7015AADF67}" type="slidenum">
              <a:rPr lang="zh-CN" altLang="en-US" smtClean="0"/>
              <a:t>‹#›</a:t>
            </a:fld>
            <a:endParaRPr lang="zh-CN" altLang="en-US"/>
          </a:p>
        </p:txBody>
      </p:sp>
    </p:spTree>
    <p:extLst>
      <p:ext uri="{BB962C8B-B14F-4D97-AF65-F5344CB8AC3E}">
        <p14:creationId xmlns:p14="http://schemas.microsoft.com/office/powerpoint/2010/main" val="16506996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9682D787-582B-4B73-8253-EAE9A0C9DD76}" type="datetimeFigureOut">
              <a:rPr lang="zh-CN" altLang="en-US" smtClean="0"/>
              <a:t>2017/1/13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E4FD7F-28ED-435D-A447-0E7015AADF67}" type="slidenum">
              <a:rPr lang="zh-CN" altLang="en-US" smtClean="0"/>
              <a:t>‹#›</a:t>
            </a:fld>
            <a:endParaRPr lang="zh-CN" altLang="en-US"/>
          </a:p>
        </p:txBody>
      </p:sp>
    </p:spTree>
    <p:extLst>
      <p:ext uri="{BB962C8B-B14F-4D97-AF65-F5344CB8AC3E}">
        <p14:creationId xmlns:p14="http://schemas.microsoft.com/office/powerpoint/2010/main" val="30538304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682D787-582B-4B73-8253-EAE9A0C9DD76}" type="datetimeFigureOut">
              <a:rPr lang="zh-CN" altLang="en-US" smtClean="0"/>
              <a:t>2017/1/13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E4FD7F-28ED-435D-A447-0E7015AADF67}" type="slidenum">
              <a:rPr lang="zh-CN" altLang="en-US" smtClean="0"/>
              <a:t>‹#›</a:t>
            </a:fld>
            <a:endParaRPr lang="zh-CN" altLang="en-US"/>
          </a:p>
        </p:txBody>
      </p:sp>
    </p:spTree>
    <p:extLst>
      <p:ext uri="{BB962C8B-B14F-4D97-AF65-F5344CB8AC3E}">
        <p14:creationId xmlns:p14="http://schemas.microsoft.com/office/powerpoint/2010/main" val="24465352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682D787-582B-4B73-8253-EAE9A0C9DD76}" type="datetimeFigureOut">
              <a:rPr lang="zh-CN" altLang="en-US" smtClean="0"/>
              <a:t>2017/1/13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E4FD7F-28ED-435D-A447-0E7015AADF67}" type="slidenum">
              <a:rPr lang="zh-CN" altLang="en-US" smtClean="0"/>
              <a:t>‹#›</a:t>
            </a:fld>
            <a:endParaRPr lang="zh-CN" altLang="en-US"/>
          </a:p>
        </p:txBody>
      </p:sp>
    </p:spTree>
    <p:extLst>
      <p:ext uri="{BB962C8B-B14F-4D97-AF65-F5344CB8AC3E}">
        <p14:creationId xmlns:p14="http://schemas.microsoft.com/office/powerpoint/2010/main" val="35951657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682D787-582B-4B73-8253-EAE9A0C9DD76}" type="datetimeFigureOut">
              <a:rPr lang="zh-CN" altLang="en-US" smtClean="0"/>
              <a:t>2017/1/13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E4FD7F-28ED-435D-A447-0E7015AADF67}" type="slidenum">
              <a:rPr lang="zh-CN" altLang="en-US" smtClean="0"/>
              <a:t>‹#›</a:t>
            </a:fld>
            <a:endParaRPr lang="zh-CN" altLang="en-US"/>
          </a:p>
        </p:txBody>
      </p:sp>
    </p:spTree>
    <p:extLst>
      <p:ext uri="{BB962C8B-B14F-4D97-AF65-F5344CB8AC3E}">
        <p14:creationId xmlns:p14="http://schemas.microsoft.com/office/powerpoint/2010/main" val="31500126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682D787-582B-4B73-8253-EAE9A0C9DD76}" type="datetimeFigureOut">
              <a:rPr lang="zh-CN" altLang="en-US" smtClean="0"/>
              <a:t>2017/1/13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E4FD7F-28ED-435D-A447-0E7015AADF67}" type="slidenum">
              <a:rPr lang="zh-CN" altLang="en-US" smtClean="0"/>
              <a:t>‹#›</a:t>
            </a:fld>
            <a:endParaRPr lang="zh-CN" altLang="en-US"/>
          </a:p>
        </p:txBody>
      </p:sp>
    </p:spTree>
    <p:extLst>
      <p:ext uri="{BB962C8B-B14F-4D97-AF65-F5344CB8AC3E}">
        <p14:creationId xmlns:p14="http://schemas.microsoft.com/office/powerpoint/2010/main" val="11685100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682D787-582B-4B73-8253-EAE9A0C9DD76}" type="datetimeFigureOut">
              <a:rPr lang="zh-CN" altLang="en-US" smtClean="0"/>
              <a:t>2017/1/13</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E4FD7F-28ED-435D-A447-0E7015AADF67}" type="slidenum">
              <a:rPr lang="zh-CN" altLang="en-US" smtClean="0"/>
              <a:t>‹#›</a:t>
            </a:fld>
            <a:endParaRPr lang="zh-CN" altLang="en-US"/>
          </a:p>
        </p:txBody>
      </p:sp>
    </p:spTree>
    <p:extLst>
      <p:ext uri="{BB962C8B-B14F-4D97-AF65-F5344CB8AC3E}">
        <p14:creationId xmlns:p14="http://schemas.microsoft.com/office/powerpoint/2010/main" val="255872185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hyperlink" Target="http://wenku.baidu.com/xpage/interface/adclick?aid=648fd4d8d15abe23482f4d0a&amp;adurl=http%3A%2F%2Fwww.kaowan.org.cn%2Fwangyadong%2Fbaiduwenku%2Fzkshh01%2Findex.html&amp;source=http%3A%2F%2Fwenku.baidu.com%2Fview%2Fe6b6d35b561252d380eb6e95.html&amp;sig=c32fec3072e0e3afa53dff4782b06683"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259632" y="764704"/>
            <a:ext cx="6912768" cy="646331"/>
          </a:xfrm>
          <a:prstGeom prst="rect">
            <a:avLst/>
          </a:prstGeom>
          <a:noFill/>
        </p:spPr>
        <p:txBody>
          <a:bodyPr wrap="square" rtlCol="0">
            <a:spAutoFit/>
          </a:bodyPr>
          <a:lstStyle/>
          <a:p>
            <a:r>
              <a:rPr lang="zh-CN" altLang="en-US" sz="3600" b="1" dirty="0" smtClean="0">
                <a:solidFill>
                  <a:srgbClr val="FF0000"/>
                </a:solidFill>
              </a:rPr>
              <a:t>阅读课中的有效提问与思维训练</a:t>
            </a:r>
            <a:endParaRPr lang="zh-CN" altLang="en-US" sz="3600" b="1" dirty="0">
              <a:solidFill>
                <a:srgbClr val="FF0000"/>
              </a:solidFill>
            </a:endParaRPr>
          </a:p>
        </p:txBody>
      </p:sp>
      <p:sp>
        <p:nvSpPr>
          <p:cNvPr id="5" name="TextBox 4"/>
          <p:cNvSpPr txBox="1"/>
          <p:nvPr/>
        </p:nvSpPr>
        <p:spPr>
          <a:xfrm>
            <a:off x="899592" y="2420888"/>
            <a:ext cx="7272808" cy="1569660"/>
          </a:xfrm>
          <a:prstGeom prst="rect">
            <a:avLst/>
          </a:prstGeom>
          <a:noFill/>
        </p:spPr>
        <p:txBody>
          <a:bodyPr wrap="square" rtlCol="0">
            <a:spAutoFit/>
          </a:bodyPr>
          <a:lstStyle/>
          <a:p>
            <a:r>
              <a:rPr lang="en-US" altLang="zh-CN" sz="3200" b="1" dirty="0" smtClean="0">
                <a:solidFill>
                  <a:srgbClr val="0070C0"/>
                </a:solidFill>
              </a:rPr>
              <a:t>The fisherman and the fish   </a:t>
            </a:r>
          </a:p>
          <a:p>
            <a:r>
              <a:rPr lang="en-US" altLang="zh-CN" sz="3200" b="1" dirty="0" smtClean="0">
                <a:solidFill>
                  <a:srgbClr val="0070C0"/>
                </a:solidFill>
              </a:rPr>
              <a:t>   </a:t>
            </a:r>
          </a:p>
          <a:p>
            <a:r>
              <a:rPr lang="en-US" altLang="zh-CN" sz="2400" b="1" i="1" dirty="0"/>
              <a:t> </a:t>
            </a:r>
            <a:r>
              <a:rPr lang="en-US" altLang="zh-CN" sz="2400" b="1" i="1" dirty="0" smtClean="0"/>
              <a:t>                                              </a:t>
            </a:r>
            <a:r>
              <a:rPr lang="en-US" altLang="zh-CN" sz="3200" b="1" i="1" dirty="0" smtClean="0">
                <a:solidFill>
                  <a:schemeClr val="accent6"/>
                </a:solidFill>
              </a:rPr>
              <a:t>——</a:t>
            </a:r>
            <a:r>
              <a:rPr lang="zh-CN" altLang="en-US" sz="3200" b="1" i="1" dirty="0" smtClean="0">
                <a:solidFill>
                  <a:schemeClr val="accent6"/>
                </a:solidFill>
              </a:rPr>
              <a:t>观课感悟与心得</a:t>
            </a:r>
            <a:endParaRPr lang="zh-CN" altLang="en-US" sz="3200" b="1" i="1" dirty="0">
              <a:solidFill>
                <a:schemeClr val="accent6"/>
              </a:solidFill>
            </a:endParaRPr>
          </a:p>
        </p:txBody>
      </p:sp>
      <p:sp>
        <p:nvSpPr>
          <p:cNvPr id="6" name="TextBox 5"/>
          <p:cNvSpPr txBox="1"/>
          <p:nvPr/>
        </p:nvSpPr>
        <p:spPr>
          <a:xfrm>
            <a:off x="5364088" y="4365104"/>
            <a:ext cx="2952328" cy="523220"/>
          </a:xfrm>
          <a:prstGeom prst="rect">
            <a:avLst/>
          </a:prstGeom>
          <a:noFill/>
        </p:spPr>
        <p:txBody>
          <a:bodyPr wrap="square" rtlCol="0">
            <a:spAutoFit/>
          </a:bodyPr>
          <a:lstStyle/>
          <a:p>
            <a:r>
              <a:rPr lang="zh-CN" altLang="en-US" sz="2800" b="1" dirty="0" smtClean="0">
                <a:solidFill>
                  <a:srgbClr val="7030A0"/>
                </a:solidFill>
              </a:rPr>
              <a:t>初三英语备课组</a:t>
            </a:r>
            <a:endParaRPr lang="zh-CN" altLang="en-US" sz="2800" b="1" dirty="0">
              <a:solidFill>
                <a:srgbClr val="7030A0"/>
              </a:solidFill>
            </a:endParaRPr>
          </a:p>
        </p:txBody>
      </p:sp>
    </p:spTree>
    <p:extLst>
      <p:ext uri="{BB962C8B-B14F-4D97-AF65-F5344CB8AC3E}">
        <p14:creationId xmlns:p14="http://schemas.microsoft.com/office/powerpoint/2010/main" val="142359323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55576" y="764704"/>
            <a:ext cx="6984776" cy="4401205"/>
          </a:xfrm>
          <a:prstGeom prst="rect">
            <a:avLst/>
          </a:prstGeom>
          <a:noFill/>
        </p:spPr>
        <p:txBody>
          <a:bodyPr wrap="square" rtlCol="0">
            <a:spAutoFit/>
          </a:bodyPr>
          <a:lstStyle/>
          <a:p>
            <a:r>
              <a:rPr lang="zh-CN" altLang="en-US" sz="2800" b="1" dirty="0" smtClean="0">
                <a:solidFill>
                  <a:srgbClr val="7030A0"/>
                </a:solidFill>
              </a:rPr>
              <a:t>杨老师</a:t>
            </a:r>
            <a:r>
              <a:rPr lang="zh-CN" altLang="en-US" sz="2800" b="1" dirty="0">
                <a:solidFill>
                  <a:srgbClr val="7030A0"/>
                </a:solidFill>
              </a:rPr>
              <a:t>的本堂课可以说是一节非常成功的英语课</a:t>
            </a:r>
            <a:r>
              <a:rPr lang="zh-CN" altLang="en-US" sz="2800" b="1" dirty="0" smtClean="0">
                <a:solidFill>
                  <a:srgbClr val="7030A0"/>
                </a:solidFill>
              </a:rPr>
              <a:t>，她</a:t>
            </a:r>
            <a:r>
              <a:rPr lang="zh-CN" altLang="en-US" sz="2800" b="1" dirty="0">
                <a:solidFill>
                  <a:srgbClr val="7030A0"/>
                </a:solidFill>
              </a:rPr>
              <a:t>非常自然而流畅的完成了教学任</a:t>
            </a:r>
          </a:p>
          <a:p>
            <a:r>
              <a:rPr lang="zh-CN" altLang="en-US" sz="2800" b="1" dirty="0">
                <a:solidFill>
                  <a:srgbClr val="7030A0"/>
                </a:solidFill>
              </a:rPr>
              <a:t>务</a:t>
            </a:r>
            <a:r>
              <a:rPr lang="zh-CN" altLang="en-US" sz="2800" b="1" dirty="0" smtClean="0">
                <a:solidFill>
                  <a:srgbClr val="7030A0"/>
                </a:solidFill>
              </a:rPr>
              <a:t>。这</a:t>
            </a:r>
            <a:r>
              <a:rPr lang="zh-CN" altLang="en-US" sz="2800" b="1" dirty="0">
                <a:solidFill>
                  <a:srgbClr val="7030A0"/>
                </a:solidFill>
              </a:rPr>
              <a:t>说明她的基本功非常的</a:t>
            </a:r>
            <a:r>
              <a:rPr lang="zh-CN" altLang="en-US" sz="2800" b="1" dirty="0" smtClean="0">
                <a:solidFill>
                  <a:srgbClr val="7030A0"/>
                </a:solidFill>
              </a:rPr>
              <a:t>扎实，而且</a:t>
            </a:r>
            <a:r>
              <a:rPr lang="zh-CN" altLang="en-US" sz="2800" b="1" dirty="0">
                <a:solidFill>
                  <a:srgbClr val="7030A0"/>
                </a:solidFill>
              </a:rPr>
              <a:t>平时对课堂教学和教学的研究一定是深入的</a:t>
            </a:r>
            <a:r>
              <a:rPr lang="zh-CN" altLang="en-US" sz="2800" b="1" dirty="0" smtClean="0">
                <a:solidFill>
                  <a:srgbClr val="7030A0"/>
                </a:solidFill>
              </a:rPr>
              <a:t>。</a:t>
            </a:r>
            <a:endParaRPr lang="en-US" altLang="zh-CN" sz="2800" b="1" dirty="0" smtClean="0">
              <a:solidFill>
                <a:srgbClr val="7030A0"/>
              </a:solidFill>
            </a:endParaRPr>
          </a:p>
          <a:p>
            <a:endParaRPr lang="zh-CN" altLang="en-US" sz="2800" b="1" dirty="0"/>
          </a:p>
          <a:p>
            <a:r>
              <a:rPr lang="zh-CN" altLang="en-US" sz="2800" b="1" dirty="0">
                <a:solidFill>
                  <a:srgbClr val="0070C0"/>
                </a:solidFill>
              </a:rPr>
              <a:t>这</a:t>
            </a:r>
            <a:r>
              <a:rPr lang="zh-CN" altLang="en-US" sz="2800" b="1" dirty="0" smtClean="0">
                <a:solidFill>
                  <a:srgbClr val="0070C0"/>
                </a:solidFill>
              </a:rPr>
              <a:t>节课</a:t>
            </a:r>
            <a:r>
              <a:rPr lang="zh-CN" altLang="en-US" sz="2800" b="1" dirty="0">
                <a:solidFill>
                  <a:srgbClr val="0070C0"/>
                </a:solidFill>
              </a:rPr>
              <a:t>为学生提供了足够的时间进行阅读、分析、思考和讨论，注重了教材内容的思想性、</a:t>
            </a:r>
            <a:r>
              <a:rPr lang="zh-CN" altLang="en-US" sz="2800" b="1" dirty="0" smtClean="0">
                <a:solidFill>
                  <a:srgbClr val="0070C0"/>
                </a:solidFill>
              </a:rPr>
              <a:t>知识性</a:t>
            </a:r>
            <a:r>
              <a:rPr lang="zh-CN" altLang="en-US" sz="2800" b="1" dirty="0">
                <a:solidFill>
                  <a:srgbClr val="0070C0"/>
                </a:solidFill>
              </a:rPr>
              <a:t>和欣赏性，开阔了学生的视野，对学生的自主学习和终身发展具有重大的积极意义。</a:t>
            </a:r>
          </a:p>
        </p:txBody>
      </p:sp>
    </p:spTree>
    <p:extLst>
      <p:ext uri="{BB962C8B-B14F-4D97-AF65-F5344CB8AC3E}">
        <p14:creationId xmlns:p14="http://schemas.microsoft.com/office/powerpoint/2010/main" val="297694088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475656" y="1844824"/>
            <a:ext cx="6768752" cy="3785652"/>
          </a:xfrm>
          <a:prstGeom prst="rect">
            <a:avLst/>
          </a:prstGeom>
          <a:noFill/>
        </p:spPr>
        <p:txBody>
          <a:bodyPr wrap="square" rtlCol="0">
            <a:spAutoFit/>
          </a:bodyPr>
          <a:lstStyle/>
          <a:p>
            <a:endParaRPr lang="en-US" altLang="zh-CN" sz="2400" b="1" dirty="0">
              <a:solidFill>
                <a:schemeClr val="tx2">
                  <a:lumMod val="75000"/>
                </a:schemeClr>
              </a:solidFill>
            </a:endParaRPr>
          </a:p>
          <a:p>
            <a:r>
              <a:rPr lang="zh-CN" altLang="en-US" sz="2400" b="1" dirty="0" smtClean="0">
                <a:solidFill>
                  <a:schemeClr val="tx2">
                    <a:lumMod val="75000"/>
                  </a:schemeClr>
                </a:solidFill>
              </a:rPr>
              <a:t>一，做好</a:t>
            </a:r>
            <a:r>
              <a:rPr lang="zh-CN" altLang="en-US" sz="2400" b="1" dirty="0">
                <a:solidFill>
                  <a:schemeClr val="tx2">
                    <a:lumMod val="75000"/>
                  </a:schemeClr>
                </a:solidFill>
              </a:rPr>
              <a:t>前测，巧妙导入</a:t>
            </a:r>
          </a:p>
          <a:p>
            <a:r>
              <a:rPr lang="zh-CN" altLang="en-US" sz="2400" b="1" dirty="0">
                <a:solidFill>
                  <a:schemeClr val="tx2">
                    <a:lumMod val="75000"/>
                  </a:schemeClr>
                </a:solidFill>
              </a:rPr>
              <a:t> </a:t>
            </a:r>
            <a:r>
              <a:rPr lang="zh-CN" altLang="en-US" sz="2400" b="1" dirty="0" smtClean="0">
                <a:solidFill>
                  <a:schemeClr val="tx2">
                    <a:lumMod val="75000"/>
                  </a:schemeClr>
                </a:solidFill>
              </a:rPr>
              <a:t>前</a:t>
            </a:r>
            <a:r>
              <a:rPr lang="zh-CN" altLang="en-US" sz="2400" b="1" dirty="0">
                <a:solidFill>
                  <a:schemeClr val="tx2">
                    <a:lumMod val="75000"/>
                  </a:schemeClr>
                </a:solidFill>
              </a:rPr>
              <a:t>测是科学设计、有效教学的基础，用好前测，教师既能了解学生的现有发展水平，又</a:t>
            </a:r>
            <a:r>
              <a:rPr lang="zh-CN" altLang="en-US" sz="2400" b="1" dirty="0" smtClean="0">
                <a:solidFill>
                  <a:schemeClr val="tx2">
                    <a:lumMod val="75000"/>
                  </a:schemeClr>
                </a:solidFill>
              </a:rPr>
              <a:t>能使</a:t>
            </a:r>
            <a:r>
              <a:rPr lang="zh-CN" altLang="en-US" sz="2400" b="1" dirty="0">
                <a:solidFill>
                  <a:schemeClr val="tx2">
                    <a:lumMod val="75000"/>
                  </a:schemeClr>
                </a:solidFill>
              </a:rPr>
              <a:t>学生客观认识自己的知识储备情况，这对整体的阅读教学具有重大意义</a:t>
            </a:r>
            <a:r>
              <a:rPr lang="zh-CN" altLang="en-US" sz="2400" b="1" dirty="0" smtClean="0">
                <a:solidFill>
                  <a:schemeClr val="tx2">
                    <a:lumMod val="75000"/>
                  </a:schemeClr>
                </a:solidFill>
              </a:rPr>
              <a:t>。杨老师</a:t>
            </a:r>
            <a:r>
              <a:rPr lang="zh-CN" altLang="en-US" sz="2400" b="1" dirty="0">
                <a:solidFill>
                  <a:schemeClr val="tx2">
                    <a:lumMod val="75000"/>
                  </a:schemeClr>
                </a:solidFill>
              </a:rPr>
              <a:t>能</a:t>
            </a:r>
            <a:r>
              <a:rPr lang="zh-CN" altLang="en-US" sz="2400" b="1" dirty="0" smtClean="0">
                <a:solidFill>
                  <a:schemeClr val="tx2">
                    <a:lumMod val="75000"/>
                  </a:schemeClr>
                </a:solidFill>
              </a:rPr>
              <a:t>巧妙设</a:t>
            </a:r>
            <a:r>
              <a:rPr lang="zh-CN" altLang="en-US" sz="2400" b="1" dirty="0">
                <a:solidFill>
                  <a:schemeClr val="tx2">
                    <a:lumMod val="75000"/>
                  </a:schemeClr>
                </a:solidFill>
              </a:rPr>
              <a:t>题：导</a:t>
            </a:r>
            <a:r>
              <a:rPr lang="zh-CN" altLang="en-US" sz="2400" b="1" dirty="0" smtClean="0">
                <a:solidFill>
                  <a:schemeClr val="tx2">
                    <a:lumMod val="75000"/>
                  </a:schemeClr>
                </a:solidFill>
              </a:rPr>
              <a:t>入时先以本课最吸引人的话题：</a:t>
            </a:r>
            <a:r>
              <a:rPr lang="en-US" altLang="zh-CN" sz="2400" b="1" dirty="0" smtClean="0">
                <a:solidFill>
                  <a:schemeClr val="tx2">
                    <a:lumMod val="75000"/>
                  </a:schemeClr>
                </a:solidFill>
              </a:rPr>
              <a:t>the fisherman’s wife: I want:</a:t>
            </a:r>
            <a:endParaRPr lang="en-US" altLang="zh-CN" sz="2400" b="1" dirty="0">
              <a:solidFill>
                <a:schemeClr val="tx2">
                  <a:lumMod val="75000"/>
                </a:schemeClr>
              </a:solidFill>
            </a:endParaRPr>
          </a:p>
          <a:p>
            <a:r>
              <a:rPr lang="zh-CN" altLang="en-US" sz="2400" b="1" dirty="0">
                <a:solidFill>
                  <a:schemeClr val="tx2">
                    <a:lumMod val="75000"/>
                  </a:schemeClr>
                </a:solidFill>
              </a:rPr>
              <a:t>使学生复习了已有知识，进一步复习巩固与工作相关的词汇，也为建构学习</a:t>
            </a:r>
            <a:r>
              <a:rPr lang="zh-CN" altLang="en-US" sz="2400" b="1" dirty="0" smtClean="0">
                <a:solidFill>
                  <a:schemeClr val="tx2">
                    <a:lumMod val="75000"/>
                  </a:schemeClr>
                </a:solidFill>
              </a:rPr>
              <a:t>新</a:t>
            </a:r>
            <a:r>
              <a:rPr lang="zh-CN" altLang="en-US" sz="2400" b="1" dirty="0">
                <a:solidFill>
                  <a:schemeClr val="tx2">
                    <a:lumMod val="75000"/>
                  </a:schemeClr>
                </a:solidFill>
              </a:rPr>
              <a:t>知识</a:t>
            </a:r>
            <a:r>
              <a:rPr lang="zh-CN" altLang="en-US" sz="2400" b="1" dirty="0" smtClean="0">
                <a:solidFill>
                  <a:schemeClr val="tx2">
                    <a:lumMod val="75000"/>
                  </a:schemeClr>
                </a:solidFill>
              </a:rPr>
              <a:t>做好</a:t>
            </a:r>
            <a:r>
              <a:rPr lang="zh-CN" altLang="en-US" sz="2400" b="1" dirty="0">
                <a:solidFill>
                  <a:schemeClr val="tx2">
                    <a:lumMod val="75000"/>
                  </a:schemeClr>
                </a:solidFill>
              </a:rPr>
              <a:t>准备。</a:t>
            </a:r>
          </a:p>
        </p:txBody>
      </p:sp>
      <p:sp>
        <p:nvSpPr>
          <p:cNvPr id="5" name="TextBox 4"/>
          <p:cNvSpPr txBox="1"/>
          <p:nvPr/>
        </p:nvSpPr>
        <p:spPr>
          <a:xfrm>
            <a:off x="1331640" y="620688"/>
            <a:ext cx="7272808" cy="523220"/>
          </a:xfrm>
          <a:prstGeom prst="rect">
            <a:avLst/>
          </a:prstGeom>
          <a:noFill/>
        </p:spPr>
        <p:txBody>
          <a:bodyPr wrap="square" rtlCol="0">
            <a:spAutoFit/>
          </a:bodyPr>
          <a:lstStyle/>
          <a:p>
            <a:r>
              <a:rPr lang="zh-CN" altLang="en-US" sz="2800" b="1" dirty="0" smtClean="0">
                <a:solidFill>
                  <a:srgbClr val="C00000"/>
                </a:solidFill>
              </a:rPr>
              <a:t>本节课有以下几个特点：</a:t>
            </a:r>
            <a:endParaRPr lang="zh-CN" altLang="en-US" sz="2800" b="1" dirty="0">
              <a:solidFill>
                <a:srgbClr val="C00000"/>
              </a:solidFill>
            </a:endParaRPr>
          </a:p>
        </p:txBody>
      </p:sp>
    </p:spTree>
    <p:extLst>
      <p:ext uri="{BB962C8B-B14F-4D97-AF65-F5344CB8AC3E}">
        <p14:creationId xmlns:p14="http://schemas.microsoft.com/office/powerpoint/2010/main" val="8667603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99592" y="620688"/>
            <a:ext cx="7272808" cy="5632311"/>
          </a:xfrm>
          <a:prstGeom prst="rect">
            <a:avLst/>
          </a:prstGeom>
          <a:noFill/>
        </p:spPr>
        <p:txBody>
          <a:bodyPr wrap="square" rtlCol="0">
            <a:spAutoFit/>
          </a:bodyPr>
          <a:lstStyle/>
          <a:p>
            <a:r>
              <a:rPr lang="zh-CN" altLang="en-US" sz="2400" b="1" dirty="0" smtClean="0">
                <a:solidFill>
                  <a:schemeClr val="tx2">
                    <a:lumMod val="75000"/>
                  </a:schemeClr>
                </a:solidFill>
              </a:rPr>
              <a:t>二，精心</a:t>
            </a:r>
            <a:r>
              <a:rPr lang="zh-CN" altLang="en-US" sz="2400" b="1" dirty="0">
                <a:solidFill>
                  <a:schemeClr val="tx2">
                    <a:lumMod val="75000"/>
                  </a:schemeClr>
                </a:solidFill>
              </a:rPr>
              <a:t>设计，培养阅读</a:t>
            </a:r>
            <a:r>
              <a:rPr lang="zh-CN" altLang="en-US" sz="2400" b="1" dirty="0" smtClean="0">
                <a:solidFill>
                  <a:schemeClr val="tx2">
                    <a:lumMod val="75000"/>
                  </a:schemeClr>
                </a:solidFill>
              </a:rPr>
              <a:t>能力</a:t>
            </a:r>
            <a:endParaRPr lang="zh-CN" altLang="en-US" sz="2400" b="1" dirty="0">
              <a:solidFill>
                <a:schemeClr val="tx2">
                  <a:lumMod val="75000"/>
                </a:schemeClr>
              </a:solidFill>
            </a:endParaRPr>
          </a:p>
          <a:p>
            <a:r>
              <a:rPr lang="zh-CN" altLang="en-US" sz="2400" b="1" dirty="0">
                <a:solidFill>
                  <a:schemeClr val="tx2">
                    <a:lumMod val="75000"/>
                  </a:schemeClr>
                </a:solidFill>
              </a:rPr>
              <a:t> </a:t>
            </a:r>
          </a:p>
          <a:p>
            <a:r>
              <a:rPr lang="zh-CN" altLang="en-US" sz="2400" b="1" dirty="0">
                <a:solidFill>
                  <a:schemeClr val="tx2">
                    <a:lumMod val="75000"/>
                  </a:schemeClr>
                </a:solidFill>
              </a:rPr>
              <a:t>在首次阅读时，老师先设计了两个简单的问题：</a:t>
            </a:r>
          </a:p>
          <a:p>
            <a:r>
              <a:rPr lang="en-US" altLang="zh-CN" sz="2400" b="1" dirty="0" smtClean="0">
                <a:solidFill>
                  <a:schemeClr val="tx2">
                    <a:lumMod val="75000"/>
                  </a:schemeClr>
                </a:solidFill>
              </a:rPr>
              <a:t>What did the fisherman’s wife want?</a:t>
            </a:r>
            <a:r>
              <a:rPr lang="en-US" altLang="zh-CN" sz="2400" b="1" dirty="0">
                <a:solidFill>
                  <a:schemeClr val="tx2">
                    <a:lumMod val="75000"/>
                  </a:schemeClr>
                </a:solidFill>
              </a:rPr>
              <a:t> </a:t>
            </a:r>
          </a:p>
          <a:p>
            <a:r>
              <a:rPr lang="en-US" altLang="zh-CN" sz="2400" b="1" dirty="0" smtClean="0">
                <a:solidFill>
                  <a:schemeClr val="tx2">
                    <a:lumMod val="75000"/>
                  </a:schemeClr>
                </a:solidFill>
              </a:rPr>
              <a:t>What kind of person was she?</a:t>
            </a:r>
            <a:endParaRPr lang="en-US" altLang="zh-CN" sz="2400" b="1" dirty="0">
              <a:solidFill>
                <a:schemeClr val="tx2">
                  <a:lumMod val="75000"/>
                </a:schemeClr>
              </a:solidFill>
            </a:endParaRPr>
          </a:p>
          <a:p>
            <a:r>
              <a:rPr lang="zh-CN" altLang="en-US" sz="2400" b="1" dirty="0">
                <a:solidFill>
                  <a:schemeClr val="tx2">
                    <a:lumMod val="75000"/>
                  </a:schemeClr>
                </a:solidFill>
              </a:rPr>
              <a:t>然后</a:t>
            </a:r>
            <a:r>
              <a:rPr lang="zh-CN" altLang="en-US" sz="2400" b="1" dirty="0" smtClean="0">
                <a:solidFill>
                  <a:schemeClr val="tx2">
                    <a:lumMod val="75000"/>
                  </a:schemeClr>
                </a:solidFill>
              </a:rPr>
              <a:t>在回答中难度</a:t>
            </a:r>
            <a:r>
              <a:rPr lang="zh-CN" altLang="en-US" sz="2400" b="1" dirty="0">
                <a:solidFill>
                  <a:schemeClr val="tx2">
                    <a:lumMod val="75000"/>
                  </a:schemeClr>
                </a:solidFill>
              </a:rPr>
              <a:t>上有所提升</a:t>
            </a:r>
            <a:r>
              <a:rPr lang="zh-CN" altLang="en-US" sz="2400" b="1" dirty="0" smtClean="0">
                <a:solidFill>
                  <a:schemeClr val="tx2">
                    <a:lumMod val="75000"/>
                  </a:schemeClr>
                </a:solidFill>
              </a:rPr>
              <a:t>，这样的</a:t>
            </a:r>
            <a:r>
              <a:rPr lang="zh-CN" altLang="en-US" sz="2400" b="1" dirty="0">
                <a:solidFill>
                  <a:schemeClr val="tx2">
                    <a:lumMod val="75000"/>
                  </a:schemeClr>
                </a:solidFill>
              </a:rPr>
              <a:t>处理就使文章的框架水到渠成。尤其</a:t>
            </a:r>
            <a:r>
              <a:rPr lang="zh-CN" altLang="en-US" sz="2400" b="1" dirty="0" smtClean="0">
                <a:solidFill>
                  <a:schemeClr val="tx2">
                    <a:lumMod val="75000"/>
                  </a:schemeClr>
                </a:solidFill>
              </a:rPr>
              <a:t>是</a:t>
            </a:r>
            <a:r>
              <a:rPr lang="en-US" altLang="zh-CN" sz="2400" b="1" dirty="0" smtClean="0">
                <a:solidFill>
                  <a:schemeClr val="tx2">
                    <a:lumMod val="75000"/>
                  </a:schemeClr>
                </a:solidFill>
              </a:rPr>
              <a:t>retell</a:t>
            </a:r>
            <a:r>
              <a:rPr lang="zh-CN" altLang="en-US" sz="2400" b="1" dirty="0" smtClean="0">
                <a:solidFill>
                  <a:schemeClr val="tx2">
                    <a:lumMod val="75000"/>
                  </a:schemeClr>
                </a:solidFill>
              </a:rPr>
              <a:t>写作</a:t>
            </a:r>
            <a:r>
              <a:rPr lang="zh-CN" altLang="en-US" sz="2400" b="1" dirty="0">
                <a:solidFill>
                  <a:schemeClr val="tx2">
                    <a:lumMod val="75000"/>
                  </a:schemeClr>
                </a:solidFill>
              </a:rPr>
              <a:t>策略，非常受用，学生可以根据板书的内容很清晰地复述课文，长期坚持，有助</a:t>
            </a:r>
          </a:p>
          <a:p>
            <a:r>
              <a:rPr lang="zh-CN" altLang="en-US" sz="2400" b="1" dirty="0">
                <a:solidFill>
                  <a:schemeClr val="tx2">
                    <a:lumMod val="75000"/>
                  </a:schemeClr>
                </a:solidFill>
              </a:rPr>
              <a:t>于培养学生的语感及提高学生的写作能力。本节课结构严谨、环环相扣，过渡自然，</a:t>
            </a:r>
            <a:r>
              <a:rPr lang="zh-CN" altLang="en-US" sz="2400" b="1" dirty="0" smtClean="0">
                <a:solidFill>
                  <a:schemeClr val="tx2">
                    <a:lumMod val="75000"/>
                  </a:schemeClr>
                </a:solidFill>
              </a:rPr>
              <a:t>密度适中</a:t>
            </a:r>
            <a:r>
              <a:rPr lang="zh-CN" altLang="en-US" sz="2400" b="1" dirty="0">
                <a:solidFill>
                  <a:schemeClr val="tx2">
                    <a:lumMod val="75000"/>
                  </a:schemeClr>
                </a:solidFill>
              </a:rPr>
              <a:t>，效率高。讲与练时间搭配合理教师活动与学生活动时间分配与教学目的和要求</a:t>
            </a:r>
            <a:r>
              <a:rPr lang="zh-CN" altLang="en-US" sz="2400" b="1" dirty="0" smtClean="0">
                <a:solidFill>
                  <a:schemeClr val="tx2">
                    <a:lumMod val="75000"/>
                  </a:schemeClr>
                </a:solidFill>
              </a:rPr>
              <a:t>一致</a:t>
            </a:r>
            <a:r>
              <a:rPr lang="zh-CN" altLang="en-US" sz="2400" b="1" dirty="0">
                <a:solidFill>
                  <a:schemeClr val="tx2">
                    <a:lumMod val="75000"/>
                  </a:schemeClr>
                </a:solidFill>
              </a:rPr>
              <a:t>．学生的个人活动，小组活动和全班活动时间分配合理。总之，这是一堂设计到位、</a:t>
            </a:r>
            <a:r>
              <a:rPr lang="zh-CN" altLang="en-US" sz="2400" b="1" dirty="0" smtClean="0">
                <a:solidFill>
                  <a:schemeClr val="tx2">
                    <a:lumMod val="75000"/>
                  </a:schemeClr>
                </a:solidFill>
              </a:rPr>
              <a:t>行之有效</a:t>
            </a:r>
            <a:r>
              <a:rPr lang="zh-CN" altLang="en-US" sz="2400" b="1" dirty="0">
                <a:solidFill>
                  <a:schemeClr val="tx2">
                    <a:lumMod val="75000"/>
                  </a:schemeClr>
                </a:solidFill>
              </a:rPr>
              <a:t>的阅读教学课。</a:t>
            </a:r>
          </a:p>
        </p:txBody>
      </p:sp>
    </p:spTree>
    <p:extLst>
      <p:ext uri="{BB962C8B-B14F-4D97-AF65-F5344CB8AC3E}">
        <p14:creationId xmlns:p14="http://schemas.microsoft.com/office/powerpoint/2010/main" val="248602007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59632" y="836712"/>
            <a:ext cx="7056784" cy="4893647"/>
          </a:xfrm>
          <a:prstGeom prst="rect">
            <a:avLst/>
          </a:prstGeom>
          <a:noFill/>
        </p:spPr>
        <p:txBody>
          <a:bodyPr wrap="square" rtlCol="0">
            <a:spAutoFit/>
          </a:bodyPr>
          <a:lstStyle/>
          <a:p>
            <a:r>
              <a:rPr lang="zh-CN" altLang="en-US" sz="2400" b="1" dirty="0" smtClean="0">
                <a:solidFill>
                  <a:schemeClr val="tx2">
                    <a:lumMod val="75000"/>
                  </a:schemeClr>
                </a:solidFill>
              </a:rPr>
              <a:t>三，教师主导 学生主体</a:t>
            </a:r>
            <a:endParaRPr lang="en-US" altLang="zh-CN" sz="2400" b="1" dirty="0" smtClean="0">
              <a:solidFill>
                <a:schemeClr val="tx2">
                  <a:lumMod val="75000"/>
                </a:schemeClr>
              </a:solidFill>
            </a:endParaRPr>
          </a:p>
          <a:p>
            <a:endParaRPr lang="zh-CN" altLang="en-US" sz="2400" b="1" dirty="0">
              <a:solidFill>
                <a:schemeClr val="tx2">
                  <a:lumMod val="75000"/>
                </a:schemeClr>
              </a:solidFill>
            </a:endParaRPr>
          </a:p>
          <a:p>
            <a:r>
              <a:rPr lang="zh-CN" altLang="en-US" sz="2400" b="1" dirty="0">
                <a:solidFill>
                  <a:schemeClr val="tx2">
                    <a:lumMod val="75000"/>
                  </a:schemeClr>
                </a:solidFill>
              </a:rPr>
              <a:t> </a:t>
            </a:r>
            <a:r>
              <a:rPr lang="zh-CN" altLang="en-US" sz="2400" b="1" dirty="0" smtClean="0">
                <a:solidFill>
                  <a:schemeClr val="tx2">
                    <a:lumMod val="75000"/>
                  </a:schemeClr>
                </a:solidFill>
              </a:rPr>
              <a:t>纵观</a:t>
            </a:r>
            <a:r>
              <a:rPr lang="zh-CN" altLang="en-US" sz="2400" b="1" dirty="0">
                <a:solidFill>
                  <a:schemeClr val="tx2">
                    <a:lumMod val="75000"/>
                  </a:schemeClr>
                </a:solidFill>
              </a:rPr>
              <a:t>整堂课，学生思维活跃，而且对课堂上的活动都是积极配合的。我想主要是</a:t>
            </a:r>
            <a:r>
              <a:rPr lang="zh-CN" altLang="en-US" sz="2400" b="1" dirty="0" smtClean="0">
                <a:solidFill>
                  <a:schemeClr val="tx2">
                    <a:lumMod val="75000"/>
                  </a:schemeClr>
                </a:solidFill>
              </a:rPr>
              <a:t>因为杨老师</a:t>
            </a:r>
            <a:r>
              <a:rPr lang="zh-CN" altLang="en-US" sz="2400" b="1" dirty="0">
                <a:solidFill>
                  <a:schemeClr val="tx2">
                    <a:lumMod val="75000"/>
                  </a:schemeClr>
                </a:solidFill>
              </a:rPr>
              <a:t>的课堂教学始终贯穿以学生为主体</a:t>
            </a:r>
            <a:r>
              <a:rPr lang="zh-CN" altLang="en-US" sz="2400" b="1" dirty="0" smtClean="0">
                <a:solidFill>
                  <a:schemeClr val="tx2">
                    <a:lumMod val="75000"/>
                  </a:schemeClr>
                </a:solidFill>
              </a:rPr>
              <a:t>，教师</a:t>
            </a:r>
            <a:r>
              <a:rPr lang="zh-CN" altLang="en-US" sz="2400" b="1" dirty="0">
                <a:solidFill>
                  <a:schemeClr val="tx2">
                    <a:lumMod val="75000"/>
                  </a:schemeClr>
                </a:solidFill>
              </a:rPr>
              <a:t>为主导的新课程理念。</a:t>
            </a:r>
          </a:p>
          <a:p>
            <a:r>
              <a:rPr lang="zh-CN" altLang="en-US" sz="2400" b="1" dirty="0">
                <a:solidFill>
                  <a:schemeClr val="tx2">
                    <a:lumMod val="75000"/>
                  </a:schemeClr>
                </a:solidFill>
              </a:rPr>
              <a:t>在老师的指导和感染下</a:t>
            </a:r>
            <a:r>
              <a:rPr lang="zh-CN" altLang="en-US" sz="2400" b="1" dirty="0" smtClean="0">
                <a:solidFill>
                  <a:schemeClr val="tx2">
                    <a:lumMod val="75000"/>
                  </a:schemeClr>
                </a:solidFill>
              </a:rPr>
              <a:t>，学生</a:t>
            </a:r>
            <a:r>
              <a:rPr lang="zh-CN" altLang="en-US" sz="2400" b="1" dirty="0">
                <a:solidFill>
                  <a:schemeClr val="tx2">
                    <a:lumMod val="75000"/>
                  </a:schemeClr>
                </a:solidFill>
              </a:rPr>
              <a:t>处于相对自然地状态，他们不断地习得并使用语言，学和用每分每秒都和谐地交织</a:t>
            </a:r>
            <a:r>
              <a:rPr lang="zh-CN" altLang="en-US" sz="2400" b="1" dirty="0" smtClean="0">
                <a:solidFill>
                  <a:schemeClr val="tx2">
                    <a:lumMod val="75000"/>
                  </a:schemeClr>
                </a:solidFill>
              </a:rPr>
              <a:t>在一起</a:t>
            </a:r>
            <a:r>
              <a:rPr lang="zh-CN" altLang="en-US" sz="2400" b="1" dirty="0">
                <a:solidFill>
                  <a:schemeClr val="tx2">
                    <a:lumMod val="75000"/>
                  </a:schemeClr>
                </a:solidFill>
              </a:rPr>
              <a:t>。全班同学积极合作，认真讨论，动脑，</a:t>
            </a:r>
            <a:r>
              <a:rPr lang="zh-CN" altLang="en-US" sz="2400" b="1" dirty="0" smtClean="0">
                <a:solidFill>
                  <a:schemeClr val="tx2">
                    <a:lumMod val="75000"/>
                  </a:schemeClr>
                </a:solidFill>
              </a:rPr>
              <a:t>动口，</a:t>
            </a:r>
            <a:r>
              <a:rPr lang="zh-CN" altLang="en-US" sz="2400" b="1" dirty="0">
                <a:solidFill>
                  <a:schemeClr val="tx2">
                    <a:lumMod val="75000"/>
                  </a:schemeClr>
                </a:solidFill>
              </a:rPr>
              <a:t>真正体现了新课程使学生在</a:t>
            </a:r>
            <a:r>
              <a:rPr lang="zh-CN" altLang="en-US" sz="2400" b="1" dirty="0" smtClean="0">
                <a:solidFill>
                  <a:schemeClr val="tx2">
                    <a:lumMod val="75000"/>
                  </a:schemeClr>
                </a:solidFill>
              </a:rPr>
              <a:t>合作</a:t>
            </a:r>
            <a:r>
              <a:rPr lang="zh-CN" altLang="en-US" sz="2400" b="1" dirty="0">
                <a:solidFill>
                  <a:schemeClr val="tx2">
                    <a:lumMod val="75000"/>
                  </a:schemeClr>
                </a:solidFill>
              </a:rPr>
              <a:t>中提升语言思维能力的理念，有效的完成了本堂课的教学任务。</a:t>
            </a:r>
          </a:p>
          <a:p>
            <a:r>
              <a:rPr lang="zh-CN" altLang="en-US" sz="2400" b="1" dirty="0">
                <a:solidFill>
                  <a:schemeClr val="tx2">
                    <a:lumMod val="75000"/>
                  </a:schemeClr>
                </a:solidFill>
              </a:rPr>
              <a:t> </a:t>
            </a:r>
          </a:p>
        </p:txBody>
      </p:sp>
    </p:spTree>
    <p:extLst>
      <p:ext uri="{BB962C8B-B14F-4D97-AF65-F5344CB8AC3E}">
        <p14:creationId xmlns:p14="http://schemas.microsoft.com/office/powerpoint/2010/main" val="113086795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
          <p:cNvSpPr>
            <a:spLocks noChangeArrowheads="1"/>
          </p:cNvSpPr>
          <p:nvPr/>
        </p:nvSpPr>
        <p:spPr bwMode="auto">
          <a:xfrm>
            <a:off x="0" y="0"/>
            <a:ext cx="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4" name="Rectangle 2"/>
          <p:cNvSpPr>
            <a:spLocks noChangeArrowheads="1"/>
          </p:cNvSpPr>
          <p:nvPr/>
        </p:nvSpPr>
        <p:spPr bwMode="auto">
          <a:xfrm>
            <a:off x="0" y="0"/>
            <a:ext cx="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4400" b="0" i="0" u="none" strike="noStrike" cap="none" normalizeH="0" baseline="0" smtClean="0">
                <a:ln>
                  <a:noFill/>
                </a:ln>
                <a:solidFill>
                  <a:srgbClr val="000000"/>
                </a:solidFill>
                <a:effectLst/>
                <a:latin typeface="Times New Roman" pitchFamily="18" charset="0"/>
                <a:ea typeface="微软雅黑" pitchFamily="34" charset="-122"/>
                <a:cs typeface="Times New Roman" pitchFamily="18" charset="0"/>
              </a:rPr>
              <a:t>.</a:t>
            </a:r>
            <a:endParaRPr kumimoji="0" lang="zh-CN" altLang="zh-CN" sz="900" b="0" i="0" u="none" strike="noStrike" cap="none" normalizeH="0" baseline="0" smtClean="0">
              <a:ln>
                <a:noFill/>
              </a:ln>
              <a:solidFill>
                <a:srgbClr val="333333"/>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5" name="Rectangle 3"/>
          <p:cNvSpPr>
            <a:spLocks noChangeArrowheads="1"/>
          </p:cNvSpPr>
          <p:nvPr/>
        </p:nvSpPr>
        <p:spPr bwMode="auto">
          <a:xfrm>
            <a:off x="0" y="0"/>
            <a:ext cx="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4400" b="0" i="0" u="none" strike="noStrike" cap="none" normalizeH="0" baseline="0" smtClean="0">
                <a:ln>
                  <a:noFill/>
                </a:ln>
                <a:solidFill>
                  <a:srgbClr val="000000"/>
                </a:solidFill>
                <a:effectLst/>
                <a:latin typeface="宋体" pitchFamily="2" charset="-122"/>
                <a:ea typeface="宋体" pitchFamily="2" charset="-122"/>
                <a:cs typeface="宋体" pitchFamily="2" charset="-122"/>
              </a:rPr>
              <a:t>教师的专业素质高，基本功扎实</a:t>
            </a:r>
            <a:endParaRPr kumimoji="0" lang="zh-CN" sz="900" b="0" i="0" u="none" strike="noStrike" cap="none" normalizeH="0" baseline="0" smtClean="0">
              <a:ln>
                <a:noFill/>
              </a:ln>
              <a:solidFill>
                <a:srgbClr val="333333"/>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6" name="Rectangle 6"/>
          <p:cNvSpPr>
            <a:spLocks noChangeArrowheads="1"/>
          </p:cNvSpPr>
          <p:nvPr/>
        </p:nvSpPr>
        <p:spPr bwMode="auto">
          <a:xfrm>
            <a:off x="0" y="0"/>
            <a:ext cx="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7" name="Rectangle 7"/>
          <p:cNvSpPr>
            <a:spLocks noChangeArrowheads="1"/>
          </p:cNvSpPr>
          <p:nvPr/>
        </p:nvSpPr>
        <p:spPr bwMode="auto">
          <a:xfrm>
            <a:off x="0" y="0"/>
            <a:ext cx="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2300" b="0" i="0" u="none" strike="noStrike" cap="none" normalizeH="0" baseline="0" smtClean="0">
                <a:ln>
                  <a:noFill/>
                </a:ln>
                <a:solidFill>
                  <a:srgbClr val="000000"/>
                </a:solidFill>
                <a:effectLst/>
                <a:latin typeface="Arial"/>
                <a:ea typeface="simsun"/>
                <a:cs typeface="宋体" pitchFamily="2" charset="-122"/>
              </a:rPr>
              <a:t> </a:t>
            </a:r>
            <a:endParaRPr kumimoji="0" lang="zh-CN" altLang="zh-CN" sz="900" b="0" i="0" u="none" strike="noStrike" cap="none" normalizeH="0" baseline="0" smtClean="0">
              <a:ln>
                <a:noFill/>
              </a:ln>
              <a:solidFill>
                <a:srgbClr val="333333"/>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 name="Rectangle 8"/>
          <p:cNvSpPr>
            <a:spLocks noChangeArrowheads="1"/>
          </p:cNvSpPr>
          <p:nvPr/>
        </p:nvSpPr>
        <p:spPr bwMode="auto">
          <a:xfrm>
            <a:off x="0" y="0"/>
            <a:ext cx="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4400" b="0" i="0" u="none" strike="noStrike" cap="none" normalizeH="0" baseline="0" smtClean="0">
                <a:ln>
                  <a:noFill/>
                </a:ln>
                <a:solidFill>
                  <a:srgbClr val="000000"/>
                </a:solidFill>
                <a:effectLst/>
                <a:latin typeface="宋体" pitchFamily="2" charset="-122"/>
                <a:ea typeface="宋体" pitchFamily="2" charset="-122"/>
                <a:cs typeface="宋体" pitchFamily="2" charset="-122"/>
              </a:rPr>
              <a:t>王老师虽然是为年轻老师，但从这节课可以看出她扎实的基本功，这可以从以下几点可以</a:t>
            </a:r>
            <a:endParaRPr kumimoji="0" lang="zh-CN" sz="900" b="0" i="0" u="none" strike="noStrike" cap="none" normalizeH="0" baseline="0" smtClean="0">
              <a:ln>
                <a:noFill/>
              </a:ln>
              <a:solidFill>
                <a:srgbClr val="333333"/>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9" name="Rectangle 9"/>
          <p:cNvSpPr>
            <a:spLocks noChangeArrowheads="1"/>
          </p:cNvSpPr>
          <p:nvPr/>
        </p:nvSpPr>
        <p:spPr bwMode="auto">
          <a:xfrm>
            <a:off x="0" y="0"/>
            <a:ext cx="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4400" b="0" i="0" u="none" strike="noStrike" cap="none" normalizeH="0" baseline="0" smtClean="0">
                <a:ln>
                  <a:noFill/>
                </a:ln>
                <a:solidFill>
                  <a:srgbClr val="000000"/>
                </a:solidFill>
                <a:effectLst/>
                <a:latin typeface="宋体" pitchFamily="2" charset="-122"/>
                <a:ea typeface="宋体" pitchFamily="2" charset="-122"/>
                <a:cs typeface="宋体" pitchFamily="2" charset="-122"/>
              </a:rPr>
              <a:t>看出：一、看语言：全英文授课，教师的课堂语言，准确清楚，精当简炼，生动形象有启</a:t>
            </a:r>
            <a:endParaRPr kumimoji="0" lang="zh-CN" sz="900" b="0" i="0" u="none" strike="noStrike" cap="none" normalizeH="0" baseline="0" smtClean="0">
              <a:ln>
                <a:noFill/>
              </a:ln>
              <a:solidFill>
                <a:srgbClr val="333333"/>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0" name="Rectangle 10"/>
          <p:cNvSpPr>
            <a:spLocks noChangeArrowheads="1"/>
          </p:cNvSpPr>
          <p:nvPr/>
        </p:nvSpPr>
        <p:spPr bwMode="auto">
          <a:xfrm>
            <a:off x="0" y="0"/>
            <a:ext cx="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4400" b="0" i="0" u="none" strike="noStrike" cap="none" normalizeH="0" baseline="0" smtClean="0">
                <a:ln>
                  <a:noFill/>
                </a:ln>
                <a:solidFill>
                  <a:srgbClr val="000000"/>
                </a:solidFill>
                <a:effectLst/>
                <a:latin typeface="宋体" pitchFamily="2" charset="-122"/>
                <a:ea typeface="宋体" pitchFamily="2" charset="-122"/>
                <a:cs typeface="宋体" pitchFamily="2" charset="-122"/>
              </a:rPr>
              <a:t>发性。二、看板书：虽然课程思路和重点在课件中体现得很充分，但是吕老师大气的板书</a:t>
            </a:r>
            <a:endParaRPr kumimoji="0" lang="zh-CN" sz="900" b="0" i="0" u="none" strike="noStrike" cap="none" normalizeH="0" baseline="0" smtClean="0">
              <a:ln>
                <a:noFill/>
              </a:ln>
              <a:solidFill>
                <a:srgbClr val="333333"/>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1" name="Rectangle 11"/>
          <p:cNvSpPr>
            <a:spLocks noChangeArrowheads="1"/>
          </p:cNvSpPr>
          <p:nvPr/>
        </p:nvSpPr>
        <p:spPr bwMode="auto">
          <a:xfrm>
            <a:off x="0" y="0"/>
            <a:ext cx="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4400" b="0" i="0" u="none" strike="noStrike" cap="none" normalizeH="0" baseline="0" smtClean="0">
                <a:ln>
                  <a:noFill/>
                </a:ln>
                <a:solidFill>
                  <a:srgbClr val="000000"/>
                </a:solidFill>
                <a:effectLst/>
                <a:latin typeface="宋体" pitchFamily="2" charset="-122"/>
                <a:ea typeface="宋体" pitchFamily="2" charset="-122"/>
                <a:cs typeface="宋体" pitchFamily="2" charset="-122"/>
              </a:rPr>
              <a:t>准确的表达了本课的知识要点。</a:t>
            </a:r>
            <a:endParaRPr kumimoji="0" lang="zh-CN" sz="900" b="0" i="0" u="none" strike="noStrike" cap="none" normalizeH="0" baseline="0" smtClean="0">
              <a:ln>
                <a:noFill/>
              </a:ln>
              <a:solidFill>
                <a:srgbClr val="333333"/>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2" name="Rectangle 12"/>
          <p:cNvSpPr>
            <a:spLocks noChangeArrowheads="1"/>
          </p:cNvSpPr>
          <p:nvPr/>
        </p:nvSpPr>
        <p:spPr bwMode="auto">
          <a:xfrm>
            <a:off x="0" y="0"/>
            <a:ext cx="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4400" b="0" i="0" u="none" strike="noStrike" cap="none" normalizeH="0" baseline="0" smtClean="0">
                <a:ln>
                  <a:noFill/>
                </a:ln>
                <a:solidFill>
                  <a:srgbClr val="000000"/>
                </a:solidFill>
                <a:effectLst/>
                <a:latin typeface="宋体" pitchFamily="2" charset="-122"/>
                <a:ea typeface="宋体" pitchFamily="2" charset="-122"/>
                <a:cs typeface="宋体" pitchFamily="2" charset="-122"/>
              </a:rPr>
              <a:t>三、</a:t>
            </a:r>
            <a:endParaRPr kumimoji="0" lang="zh-CN" sz="900" b="0" i="0" u="none" strike="noStrike" cap="none" normalizeH="0" baseline="0" smtClean="0">
              <a:ln>
                <a:noFill/>
              </a:ln>
              <a:solidFill>
                <a:srgbClr val="333333"/>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3" name="Rectangle 13"/>
          <p:cNvSpPr>
            <a:spLocks noChangeArrowheads="1"/>
          </p:cNvSpPr>
          <p:nvPr/>
        </p:nvSpPr>
        <p:spPr bwMode="auto">
          <a:xfrm>
            <a:off x="0" y="0"/>
            <a:ext cx="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4400" b="0" i="0" u="none" strike="noStrike" cap="none" normalizeH="0" baseline="0" smtClean="0">
                <a:ln>
                  <a:noFill/>
                </a:ln>
                <a:solidFill>
                  <a:srgbClr val="000000"/>
                </a:solidFill>
                <a:effectLst/>
                <a:latin typeface="宋体" pitchFamily="2" charset="-122"/>
                <a:ea typeface="宋体" pitchFamily="2" charset="-122"/>
                <a:cs typeface="宋体" pitchFamily="2" charset="-122"/>
              </a:rPr>
              <a:t>看操作：</a:t>
            </a:r>
            <a:endParaRPr kumimoji="0" lang="zh-CN" sz="900" b="0" i="0" u="none" strike="noStrike" cap="none" normalizeH="0" baseline="0" smtClean="0">
              <a:ln>
                <a:noFill/>
              </a:ln>
              <a:solidFill>
                <a:srgbClr val="333333"/>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4" name="Rectangle 14"/>
          <p:cNvSpPr>
            <a:spLocks noChangeArrowheads="1"/>
          </p:cNvSpPr>
          <p:nvPr/>
        </p:nvSpPr>
        <p:spPr bwMode="auto">
          <a:xfrm>
            <a:off x="0" y="0"/>
            <a:ext cx="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4400" b="0" i="0" u="none" strike="noStrike" cap="none" normalizeH="0" baseline="0" smtClean="0">
                <a:ln>
                  <a:noFill/>
                </a:ln>
                <a:solidFill>
                  <a:srgbClr val="000000"/>
                </a:solidFill>
                <a:effectLst/>
                <a:latin typeface="宋体" pitchFamily="2" charset="-122"/>
                <a:ea typeface="宋体" pitchFamily="2" charset="-122"/>
                <a:cs typeface="宋体" pitchFamily="2" charset="-122"/>
              </a:rPr>
              <a:t>教师运用教具，</a:t>
            </a:r>
            <a:endParaRPr kumimoji="0" lang="zh-CN" sz="900" b="0" i="0" u="none" strike="noStrike" cap="none" normalizeH="0" baseline="0" smtClean="0">
              <a:ln>
                <a:noFill/>
              </a:ln>
              <a:solidFill>
                <a:srgbClr val="333333"/>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5" name="Rectangle 15"/>
          <p:cNvSpPr>
            <a:spLocks noChangeArrowheads="1"/>
          </p:cNvSpPr>
          <p:nvPr/>
        </p:nvSpPr>
        <p:spPr bwMode="auto">
          <a:xfrm>
            <a:off x="0" y="0"/>
            <a:ext cx="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4400" b="0" i="0" u="none" strike="noStrike" cap="none" normalizeH="0" baseline="0" smtClean="0">
                <a:ln>
                  <a:noFill/>
                </a:ln>
                <a:solidFill>
                  <a:srgbClr val="000000"/>
                </a:solidFill>
                <a:effectLst/>
                <a:latin typeface="宋体" pitchFamily="2" charset="-122"/>
                <a:ea typeface="宋体" pitchFamily="2" charset="-122"/>
                <a:cs typeface="宋体" pitchFamily="2" charset="-122"/>
              </a:rPr>
              <a:t>操作多媒体电脑等比较熟练。</a:t>
            </a:r>
            <a:endParaRPr kumimoji="0" lang="zh-CN" sz="900" b="0" i="0" u="none" strike="noStrike" cap="none" normalizeH="0" baseline="0" smtClean="0">
              <a:ln>
                <a:noFill/>
              </a:ln>
              <a:solidFill>
                <a:srgbClr val="333333"/>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6" name="Rectangle 16"/>
          <p:cNvSpPr>
            <a:spLocks noChangeArrowheads="1"/>
          </p:cNvSpPr>
          <p:nvPr/>
        </p:nvSpPr>
        <p:spPr bwMode="auto">
          <a:xfrm>
            <a:off x="0" y="0"/>
            <a:ext cx="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4400" b="0" i="0" u="none" strike="noStrike" cap="none" normalizeH="0" baseline="0" smtClean="0">
                <a:ln>
                  <a:noFill/>
                </a:ln>
                <a:solidFill>
                  <a:srgbClr val="000000"/>
                </a:solidFill>
                <a:effectLst/>
                <a:latin typeface="宋体" pitchFamily="2" charset="-122"/>
                <a:ea typeface="宋体" pitchFamily="2" charset="-122"/>
                <a:cs typeface="宋体" pitchFamily="2" charset="-122"/>
              </a:rPr>
              <a:t>四、看教态：王老师课堂上的教态明朗、富有感染力，仪表端庄，举止从容，师生情感融</a:t>
            </a:r>
            <a:endParaRPr kumimoji="0" lang="zh-CN" sz="900" b="0" i="0" u="none" strike="noStrike" cap="none" normalizeH="0" baseline="0" smtClean="0">
              <a:ln>
                <a:noFill/>
              </a:ln>
              <a:solidFill>
                <a:srgbClr val="333333"/>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7" name="Rectangle 17"/>
          <p:cNvSpPr>
            <a:spLocks noChangeArrowheads="1"/>
          </p:cNvSpPr>
          <p:nvPr/>
        </p:nvSpPr>
        <p:spPr bwMode="auto">
          <a:xfrm>
            <a:off x="0" y="0"/>
            <a:ext cx="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4400" b="0" i="0" u="none" strike="noStrike" cap="none" normalizeH="0" baseline="0" smtClean="0">
                <a:ln>
                  <a:noFill/>
                </a:ln>
                <a:solidFill>
                  <a:srgbClr val="000000"/>
                </a:solidFill>
                <a:effectLst/>
                <a:latin typeface="宋体" pitchFamily="2" charset="-122"/>
                <a:ea typeface="宋体" pitchFamily="2" charset="-122"/>
                <a:cs typeface="宋体" pitchFamily="2" charset="-122"/>
              </a:rPr>
              <a:t>洽。从课的开始到结束</a:t>
            </a:r>
            <a:endParaRPr kumimoji="0" lang="zh-CN" sz="900" b="0" i="0" u="none" strike="noStrike" cap="none" normalizeH="0" baseline="0" smtClean="0">
              <a:ln>
                <a:noFill/>
              </a:ln>
              <a:solidFill>
                <a:srgbClr val="333333"/>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8" name="Rectangle 18"/>
          <p:cNvSpPr>
            <a:spLocks noChangeArrowheads="1"/>
          </p:cNvSpPr>
          <p:nvPr/>
        </p:nvSpPr>
        <p:spPr bwMode="auto">
          <a:xfrm>
            <a:off x="0" y="0"/>
            <a:ext cx="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4400" b="0" i="0" u="none" strike="noStrike" cap="none" normalizeH="0" baseline="0" smtClean="0">
                <a:ln>
                  <a:noFill/>
                </a:ln>
                <a:solidFill>
                  <a:srgbClr val="000000"/>
                </a:solidFill>
                <a:effectLst/>
                <a:latin typeface="Times New Roman" pitchFamily="18" charset="0"/>
                <a:ea typeface="微软雅黑" pitchFamily="34" charset="-122"/>
                <a:cs typeface="Times New Roman" pitchFamily="18" charset="0"/>
              </a:rPr>
              <a:t>,</a:t>
            </a:r>
            <a:endParaRPr kumimoji="0" lang="zh-CN" altLang="zh-CN" sz="900" b="0" i="0" u="none" strike="noStrike" cap="none" normalizeH="0" baseline="0" smtClean="0">
              <a:ln>
                <a:noFill/>
              </a:ln>
              <a:solidFill>
                <a:srgbClr val="333333"/>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9" name="Rectangle 19"/>
          <p:cNvSpPr>
            <a:spLocks noChangeArrowheads="1"/>
          </p:cNvSpPr>
          <p:nvPr/>
        </p:nvSpPr>
        <p:spPr bwMode="auto">
          <a:xfrm>
            <a:off x="0" y="0"/>
            <a:ext cx="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4400" b="0" i="0" u="none" strike="noStrike" cap="none" normalizeH="0" baseline="0" smtClean="0">
                <a:ln>
                  <a:noFill/>
                </a:ln>
                <a:solidFill>
                  <a:srgbClr val="000000"/>
                </a:solidFill>
                <a:effectLst/>
                <a:latin typeface="宋体" pitchFamily="2" charset="-122"/>
                <a:ea typeface="宋体" pitchFamily="2" charset="-122"/>
                <a:cs typeface="宋体" pitchFamily="2" charset="-122"/>
              </a:rPr>
              <a:t>教师始终是像一个大姐姐一样</a:t>
            </a:r>
            <a:endParaRPr kumimoji="0" lang="zh-CN" sz="900" b="0" i="0" u="none" strike="noStrike" cap="none" normalizeH="0" baseline="0" smtClean="0">
              <a:ln>
                <a:noFill/>
              </a:ln>
              <a:solidFill>
                <a:srgbClr val="333333"/>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20" name="Rectangle 20"/>
          <p:cNvSpPr>
            <a:spLocks noChangeArrowheads="1"/>
          </p:cNvSpPr>
          <p:nvPr/>
        </p:nvSpPr>
        <p:spPr bwMode="auto">
          <a:xfrm>
            <a:off x="0" y="0"/>
            <a:ext cx="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4400" b="0" i="0" u="none" strike="noStrike" cap="none" normalizeH="0" baseline="0" smtClean="0">
                <a:ln>
                  <a:noFill/>
                </a:ln>
                <a:solidFill>
                  <a:srgbClr val="000000"/>
                </a:solidFill>
                <a:effectLst/>
                <a:latin typeface="Times New Roman" pitchFamily="18" charset="0"/>
                <a:ea typeface="微软雅黑" pitchFamily="34" charset="-122"/>
                <a:cs typeface="Times New Roman" pitchFamily="18" charset="0"/>
              </a:rPr>
              <a:t>,</a:t>
            </a:r>
            <a:endParaRPr kumimoji="0" lang="zh-CN" altLang="zh-CN" sz="900" b="0" i="0" u="none" strike="noStrike" cap="none" normalizeH="0" baseline="0" smtClean="0">
              <a:ln>
                <a:noFill/>
              </a:ln>
              <a:solidFill>
                <a:srgbClr val="333333"/>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21" name="Rectangle 21"/>
          <p:cNvSpPr>
            <a:spLocks noChangeArrowheads="1"/>
          </p:cNvSpPr>
          <p:nvPr/>
        </p:nvSpPr>
        <p:spPr bwMode="auto">
          <a:xfrm>
            <a:off x="0" y="0"/>
            <a:ext cx="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4400" b="0" i="0" u="none" strike="noStrike" cap="none" normalizeH="0" baseline="0" smtClean="0">
                <a:ln>
                  <a:noFill/>
                </a:ln>
                <a:solidFill>
                  <a:srgbClr val="000000"/>
                </a:solidFill>
                <a:effectLst/>
                <a:latin typeface="宋体" pitchFamily="2" charset="-122"/>
                <a:ea typeface="宋体" pitchFamily="2" charset="-122"/>
                <a:cs typeface="宋体" pitchFamily="2" charset="-122"/>
              </a:rPr>
              <a:t>面带微笑地和学生在交流</a:t>
            </a:r>
            <a:endParaRPr kumimoji="0" lang="zh-CN" sz="900" b="0" i="0" u="none" strike="noStrike" cap="none" normalizeH="0" baseline="0" smtClean="0">
              <a:ln>
                <a:noFill/>
              </a:ln>
              <a:solidFill>
                <a:srgbClr val="333333"/>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22" name="Rectangle 22"/>
          <p:cNvSpPr>
            <a:spLocks noChangeArrowheads="1"/>
          </p:cNvSpPr>
          <p:nvPr/>
        </p:nvSpPr>
        <p:spPr bwMode="auto">
          <a:xfrm>
            <a:off x="0" y="0"/>
            <a:ext cx="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4400" b="0" i="0" u="none" strike="noStrike" cap="none" normalizeH="0" baseline="0" smtClean="0">
                <a:ln>
                  <a:noFill/>
                </a:ln>
                <a:solidFill>
                  <a:srgbClr val="000000"/>
                </a:solidFill>
                <a:effectLst/>
                <a:latin typeface="Times New Roman" pitchFamily="18" charset="0"/>
                <a:ea typeface="微软雅黑" pitchFamily="34" charset="-122"/>
                <a:cs typeface="Times New Roman" pitchFamily="18" charset="0"/>
              </a:rPr>
              <a:t>,</a:t>
            </a:r>
            <a:endParaRPr kumimoji="0" lang="zh-CN" altLang="zh-CN" sz="900" b="0" i="0" u="none" strike="noStrike" cap="none" normalizeH="0" baseline="0" smtClean="0">
              <a:ln>
                <a:noFill/>
              </a:ln>
              <a:solidFill>
                <a:srgbClr val="333333"/>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23" name="Rectangle 23"/>
          <p:cNvSpPr>
            <a:spLocks noChangeArrowheads="1"/>
          </p:cNvSpPr>
          <p:nvPr/>
        </p:nvSpPr>
        <p:spPr bwMode="auto">
          <a:xfrm>
            <a:off x="0" y="0"/>
            <a:ext cx="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4400" b="0" i="0" u="none" strike="noStrike" cap="none" normalizeH="0" baseline="0" smtClean="0">
                <a:ln>
                  <a:noFill/>
                </a:ln>
                <a:solidFill>
                  <a:srgbClr val="000000"/>
                </a:solidFill>
                <a:effectLst/>
                <a:latin typeface="宋体" pitchFamily="2" charset="-122"/>
                <a:ea typeface="宋体" pitchFamily="2" charset="-122"/>
                <a:cs typeface="宋体" pitchFamily="2" charset="-122"/>
              </a:rPr>
              <a:t>而学生也</a:t>
            </a:r>
            <a:endParaRPr kumimoji="0" lang="zh-CN" sz="900" b="0" i="0" u="none" strike="noStrike" cap="none" normalizeH="0" baseline="0" smtClean="0">
              <a:ln>
                <a:noFill/>
              </a:ln>
              <a:solidFill>
                <a:srgbClr val="333333"/>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24" name="Rectangle 24"/>
          <p:cNvSpPr>
            <a:spLocks noChangeArrowheads="1"/>
          </p:cNvSpPr>
          <p:nvPr/>
        </p:nvSpPr>
        <p:spPr bwMode="auto">
          <a:xfrm>
            <a:off x="0" y="0"/>
            <a:ext cx="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4400" b="0" i="0" u="none" strike="noStrike" cap="none" normalizeH="0" baseline="0" smtClean="0">
                <a:ln>
                  <a:noFill/>
                </a:ln>
                <a:solidFill>
                  <a:srgbClr val="000000"/>
                </a:solidFill>
                <a:effectLst/>
                <a:latin typeface="宋体" pitchFamily="2" charset="-122"/>
                <a:ea typeface="宋体" pitchFamily="2" charset="-122"/>
                <a:cs typeface="宋体" pitchFamily="2" charset="-122"/>
              </a:rPr>
              <a:t>不因为有这么多老师听课而拘束</a:t>
            </a:r>
            <a:endParaRPr kumimoji="0" lang="zh-CN" sz="900" b="0" i="0" u="none" strike="noStrike" cap="none" normalizeH="0" baseline="0" smtClean="0">
              <a:ln>
                <a:noFill/>
              </a:ln>
              <a:solidFill>
                <a:srgbClr val="333333"/>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25" name="Rectangle 25"/>
          <p:cNvSpPr>
            <a:spLocks noChangeArrowheads="1"/>
          </p:cNvSpPr>
          <p:nvPr/>
        </p:nvSpPr>
        <p:spPr bwMode="auto">
          <a:xfrm>
            <a:off x="0" y="0"/>
            <a:ext cx="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4400" b="0" i="0" u="none" strike="noStrike" cap="none" normalizeH="0" baseline="0" smtClean="0">
                <a:ln>
                  <a:noFill/>
                </a:ln>
                <a:solidFill>
                  <a:srgbClr val="000000"/>
                </a:solidFill>
                <a:effectLst/>
                <a:latin typeface="Times New Roman" pitchFamily="18" charset="0"/>
                <a:ea typeface="微软雅黑" pitchFamily="34" charset="-122"/>
                <a:cs typeface="Times New Roman" pitchFamily="18" charset="0"/>
              </a:rPr>
              <a:t>,</a:t>
            </a:r>
            <a:endParaRPr kumimoji="0" lang="zh-CN" altLang="zh-CN" sz="900" b="0" i="0" u="none" strike="noStrike" cap="none" normalizeH="0" baseline="0" smtClean="0">
              <a:ln>
                <a:noFill/>
              </a:ln>
              <a:solidFill>
                <a:srgbClr val="333333"/>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26" name="Rectangle 26"/>
          <p:cNvSpPr>
            <a:spLocks noChangeArrowheads="1"/>
          </p:cNvSpPr>
          <p:nvPr/>
        </p:nvSpPr>
        <p:spPr bwMode="auto">
          <a:xfrm>
            <a:off x="0" y="0"/>
            <a:ext cx="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4400" b="0" i="0" u="none" strike="noStrike" cap="none" normalizeH="0" baseline="0" smtClean="0">
                <a:ln>
                  <a:noFill/>
                </a:ln>
                <a:solidFill>
                  <a:srgbClr val="000000"/>
                </a:solidFill>
                <a:effectLst/>
                <a:latin typeface="宋体" pitchFamily="2" charset="-122"/>
                <a:ea typeface="宋体" pitchFamily="2" charset="-122"/>
                <a:cs typeface="宋体" pitchFamily="2" charset="-122"/>
              </a:rPr>
              <a:t>与老师配合相当密切</a:t>
            </a:r>
            <a:endParaRPr kumimoji="0" 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27" name="AutoShape 5" descr="tob_id_4026">
            <a:hlinkClick r:id="rId2"/>
          </p:cNvPr>
          <p:cNvSpPr>
            <a:spLocks noChangeAspect="1" noChangeArrowheads="1"/>
          </p:cNvSpPr>
          <p:nvPr/>
        </p:nvSpPr>
        <p:spPr bwMode="auto">
          <a:xfrm>
            <a:off x="125413" y="960438"/>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TextBox 27"/>
          <p:cNvSpPr txBox="1"/>
          <p:nvPr/>
        </p:nvSpPr>
        <p:spPr>
          <a:xfrm>
            <a:off x="827584" y="1265238"/>
            <a:ext cx="7272808" cy="369332"/>
          </a:xfrm>
          <a:prstGeom prst="rect">
            <a:avLst/>
          </a:prstGeom>
          <a:noFill/>
        </p:spPr>
        <p:txBody>
          <a:bodyPr wrap="square" rtlCol="0">
            <a:spAutoFit/>
          </a:bodyPr>
          <a:lstStyle/>
          <a:p>
            <a:endParaRPr lang="zh-CN" altLang="en-US" dirty="0"/>
          </a:p>
        </p:txBody>
      </p:sp>
      <p:sp>
        <p:nvSpPr>
          <p:cNvPr id="81" name="TextBox 80"/>
          <p:cNvSpPr txBox="1"/>
          <p:nvPr/>
        </p:nvSpPr>
        <p:spPr>
          <a:xfrm>
            <a:off x="691966" y="692696"/>
            <a:ext cx="7560840" cy="5632311"/>
          </a:xfrm>
          <a:prstGeom prst="rect">
            <a:avLst/>
          </a:prstGeom>
          <a:noFill/>
        </p:spPr>
        <p:txBody>
          <a:bodyPr wrap="square" rtlCol="0">
            <a:spAutoFit/>
          </a:bodyPr>
          <a:lstStyle/>
          <a:p>
            <a:r>
              <a:rPr lang="zh-CN" altLang="en-US" sz="2400" b="1" dirty="0" smtClean="0">
                <a:solidFill>
                  <a:schemeClr val="tx2">
                    <a:lumMod val="75000"/>
                  </a:schemeClr>
                </a:solidFill>
              </a:rPr>
              <a:t>四， 教师专业素质高 基本功扎实</a:t>
            </a:r>
            <a:endParaRPr lang="en-US" altLang="zh-CN" sz="2400" b="1" dirty="0" smtClean="0">
              <a:solidFill>
                <a:schemeClr val="tx2">
                  <a:lumMod val="75000"/>
                </a:schemeClr>
              </a:solidFill>
            </a:endParaRPr>
          </a:p>
          <a:p>
            <a:r>
              <a:rPr lang="en-US" altLang="zh-CN" sz="2400" b="1" dirty="0" smtClean="0">
                <a:solidFill>
                  <a:schemeClr val="tx2">
                    <a:lumMod val="75000"/>
                  </a:schemeClr>
                </a:solidFill>
              </a:rPr>
              <a:t>1</a:t>
            </a:r>
            <a:r>
              <a:rPr lang="zh-CN" altLang="en-US" sz="2400" b="1" dirty="0" smtClean="0">
                <a:solidFill>
                  <a:schemeClr val="tx2">
                    <a:lumMod val="75000"/>
                  </a:schemeClr>
                </a:solidFill>
              </a:rPr>
              <a:t>，看</a:t>
            </a:r>
            <a:r>
              <a:rPr lang="zh-CN" altLang="en-US" sz="2400" b="1" dirty="0">
                <a:solidFill>
                  <a:schemeClr val="tx2">
                    <a:lumMod val="75000"/>
                  </a:schemeClr>
                </a:solidFill>
              </a:rPr>
              <a:t>语言：全英文授课，教师的课堂语言，准确清楚，精当简炼，生动形象有</a:t>
            </a:r>
            <a:r>
              <a:rPr lang="zh-CN" altLang="en-US" sz="2400" b="1" dirty="0" smtClean="0">
                <a:solidFill>
                  <a:schemeClr val="tx2">
                    <a:lumMod val="75000"/>
                  </a:schemeClr>
                </a:solidFill>
              </a:rPr>
              <a:t>启发性</a:t>
            </a:r>
            <a:r>
              <a:rPr lang="zh-CN" altLang="en-US" sz="2400" b="1" dirty="0">
                <a:solidFill>
                  <a:schemeClr val="tx2">
                    <a:lumMod val="75000"/>
                  </a:schemeClr>
                </a:solidFill>
              </a:rPr>
              <a:t>。</a:t>
            </a:r>
          </a:p>
          <a:p>
            <a:r>
              <a:rPr lang="en-US" altLang="zh-CN" sz="2400" b="1" dirty="0" smtClean="0">
                <a:solidFill>
                  <a:schemeClr val="tx2">
                    <a:lumMod val="75000"/>
                  </a:schemeClr>
                </a:solidFill>
              </a:rPr>
              <a:t>2</a:t>
            </a:r>
            <a:r>
              <a:rPr lang="zh-CN" altLang="en-US" sz="2400" b="1" dirty="0" smtClean="0">
                <a:solidFill>
                  <a:schemeClr val="tx2">
                    <a:lumMod val="75000"/>
                  </a:schemeClr>
                </a:solidFill>
              </a:rPr>
              <a:t>，</a:t>
            </a:r>
            <a:r>
              <a:rPr lang="zh-CN" altLang="en-US" sz="2400" b="1" dirty="0">
                <a:solidFill>
                  <a:schemeClr val="tx2">
                    <a:lumMod val="75000"/>
                  </a:schemeClr>
                </a:solidFill>
              </a:rPr>
              <a:t>看板书：虽然课程思路和重点在课件中体现得很充分，但是吕老师大气的</a:t>
            </a:r>
            <a:r>
              <a:rPr lang="zh-CN" altLang="en-US" sz="2400" b="1" dirty="0" smtClean="0">
                <a:solidFill>
                  <a:schemeClr val="tx2">
                    <a:lumMod val="75000"/>
                  </a:schemeClr>
                </a:solidFill>
              </a:rPr>
              <a:t>板书</a:t>
            </a:r>
            <a:r>
              <a:rPr lang="en-US" altLang="zh-CN" sz="2400" b="1" dirty="0" smtClean="0">
                <a:solidFill>
                  <a:schemeClr val="tx2">
                    <a:lumMod val="75000"/>
                  </a:schemeClr>
                </a:solidFill>
              </a:rPr>
              <a:t>,</a:t>
            </a:r>
            <a:r>
              <a:rPr lang="zh-CN" altLang="en-US" sz="2400" b="1" dirty="0" smtClean="0">
                <a:solidFill>
                  <a:schemeClr val="tx2">
                    <a:lumMod val="75000"/>
                  </a:schemeClr>
                </a:solidFill>
              </a:rPr>
              <a:t>准确</a:t>
            </a:r>
            <a:r>
              <a:rPr lang="zh-CN" altLang="en-US" sz="2400" b="1" dirty="0">
                <a:solidFill>
                  <a:schemeClr val="tx2">
                    <a:lumMod val="75000"/>
                  </a:schemeClr>
                </a:solidFill>
              </a:rPr>
              <a:t>的表达了本课的知识要点。</a:t>
            </a:r>
          </a:p>
          <a:p>
            <a:r>
              <a:rPr lang="en-US" altLang="zh-CN" sz="2400" b="1" dirty="0" smtClean="0">
                <a:solidFill>
                  <a:schemeClr val="tx2">
                    <a:lumMod val="75000"/>
                  </a:schemeClr>
                </a:solidFill>
              </a:rPr>
              <a:t>3</a:t>
            </a:r>
            <a:r>
              <a:rPr lang="zh-CN" altLang="en-US" sz="2400" b="1" dirty="0" smtClean="0">
                <a:solidFill>
                  <a:schemeClr val="tx2">
                    <a:lumMod val="75000"/>
                  </a:schemeClr>
                </a:solidFill>
              </a:rPr>
              <a:t>，看</a:t>
            </a:r>
            <a:r>
              <a:rPr lang="zh-CN" altLang="en-US" sz="2400" b="1" dirty="0">
                <a:solidFill>
                  <a:schemeClr val="tx2">
                    <a:lumMod val="75000"/>
                  </a:schemeClr>
                </a:solidFill>
              </a:rPr>
              <a:t>操作：</a:t>
            </a:r>
          </a:p>
          <a:p>
            <a:r>
              <a:rPr lang="zh-CN" altLang="en-US" sz="2400" b="1" dirty="0">
                <a:solidFill>
                  <a:schemeClr val="tx2">
                    <a:lumMod val="75000"/>
                  </a:schemeClr>
                </a:solidFill>
              </a:rPr>
              <a:t>教师运用教具</a:t>
            </a:r>
            <a:r>
              <a:rPr lang="zh-CN" altLang="en-US" sz="2400" b="1" dirty="0" smtClean="0">
                <a:solidFill>
                  <a:schemeClr val="tx2">
                    <a:lumMod val="75000"/>
                  </a:schemeClr>
                </a:solidFill>
              </a:rPr>
              <a:t>，操作</a:t>
            </a:r>
            <a:r>
              <a:rPr lang="zh-CN" altLang="en-US" sz="2400" b="1" dirty="0">
                <a:solidFill>
                  <a:schemeClr val="tx2">
                    <a:lumMod val="75000"/>
                  </a:schemeClr>
                </a:solidFill>
              </a:rPr>
              <a:t>多媒体电脑等比较熟练。</a:t>
            </a:r>
          </a:p>
          <a:p>
            <a:r>
              <a:rPr lang="en-US" altLang="zh-CN" sz="2400" b="1" dirty="0" smtClean="0">
                <a:solidFill>
                  <a:schemeClr val="tx2">
                    <a:lumMod val="75000"/>
                  </a:schemeClr>
                </a:solidFill>
              </a:rPr>
              <a:t>4</a:t>
            </a:r>
            <a:r>
              <a:rPr lang="zh-CN" altLang="en-US" sz="2400" b="1" dirty="0" smtClean="0">
                <a:solidFill>
                  <a:schemeClr val="tx2">
                    <a:lumMod val="75000"/>
                  </a:schemeClr>
                </a:solidFill>
              </a:rPr>
              <a:t>，看</a:t>
            </a:r>
            <a:r>
              <a:rPr lang="zh-CN" altLang="en-US" sz="2400" b="1" dirty="0">
                <a:solidFill>
                  <a:schemeClr val="tx2">
                    <a:lumMod val="75000"/>
                  </a:schemeClr>
                </a:solidFill>
              </a:rPr>
              <a:t>教态：王老师课堂上的教态明朗、富有感染力，仪表端庄，举止从容，师生情感</a:t>
            </a:r>
            <a:r>
              <a:rPr lang="zh-CN" altLang="en-US" sz="2400" b="1" dirty="0" smtClean="0">
                <a:solidFill>
                  <a:schemeClr val="tx2">
                    <a:lumMod val="75000"/>
                  </a:schemeClr>
                </a:solidFill>
              </a:rPr>
              <a:t>融洽</a:t>
            </a:r>
            <a:r>
              <a:rPr lang="zh-CN" altLang="en-US" sz="2400" b="1" dirty="0">
                <a:solidFill>
                  <a:schemeClr val="tx2">
                    <a:lumMod val="75000"/>
                  </a:schemeClr>
                </a:solidFill>
              </a:rPr>
              <a:t>。从课的开始到</a:t>
            </a:r>
            <a:r>
              <a:rPr lang="zh-CN" altLang="en-US" sz="2400" b="1" dirty="0" smtClean="0">
                <a:solidFill>
                  <a:schemeClr val="tx2">
                    <a:lumMod val="75000"/>
                  </a:schemeClr>
                </a:solidFill>
              </a:rPr>
              <a:t>结束教师</a:t>
            </a:r>
            <a:r>
              <a:rPr lang="zh-CN" altLang="en-US" sz="2400" b="1" dirty="0">
                <a:solidFill>
                  <a:schemeClr val="tx2">
                    <a:lumMod val="75000"/>
                  </a:schemeClr>
                </a:solidFill>
              </a:rPr>
              <a:t>始终是像一个大姐姐</a:t>
            </a:r>
            <a:r>
              <a:rPr lang="zh-CN" altLang="en-US" sz="2400" b="1" dirty="0" smtClean="0">
                <a:solidFill>
                  <a:schemeClr val="tx2">
                    <a:lumMod val="75000"/>
                  </a:schemeClr>
                </a:solidFill>
              </a:rPr>
              <a:t>一样面带微笑</a:t>
            </a:r>
            <a:r>
              <a:rPr lang="zh-CN" altLang="en-US" sz="2400" b="1" dirty="0">
                <a:solidFill>
                  <a:schemeClr val="tx2">
                    <a:lumMod val="75000"/>
                  </a:schemeClr>
                </a:solidFill>
              </a:rPr>
              <a:t>地和学生在</a:t>
            </a:r>
            <a:r>
              <a:rPr lang="zh-CN" altLang="en-US" sz="2400" b="1" dirty="0" smtClean="0">
                <a:solidFill>
                  <a:schemeClr val="tx2">
                    <a:lumMod val="75000"/>
                  </a:schemeClr>
                </a:solidFill>
              </a:rPr>
              <a:t>交流而</a:t>
            </a:r>
            <a:r>
              <a:rPr lang="zh-CN" altLang="en-US" sz="2400" b="1" dirty="0">
                <a:solidFill>
                  <a:schemeClr val="tx2">
                    <a:lumMod val="75000"/>
                  </a:schemeClr>
                </a:solidFill>
              </a:rPr>
              <a:t>学生</a:t>
            </a:r>
            <a:r>
              <a:rPr lang="zh-CN" altLang="en-US" sz="2400" b="1" dirty="0" smtClean="0">
                <a:solidFill>
                  <a:schemeClr val="tx2">
                    <a:lumMod val="75000"/>
                  </a:schemeClr>
                </a:solidFill>
              </a:rPr>
              <a:t>也不</a:t>
            </a:r>
            <a:r>
              <a:rPr lang="zh-CN" altLang="en-US" sz="2400" b="1" dirty="0">
                <a:solidFill>
                  <a:schemeClr val="tx2">
                    <a:lumMod val="75000"/>
                  </a:schemeClr>
                </a:solidFill>
              </a:rPr>
              <a:t>因为有这么多老师听课而</a:t>
            </a:r>
            <a:r>
              <a:rPr lang="zh-CN" altLang="en-US" sz="2400" b="1" dirty="0" smtClean="0">
                <a:solidFill>
                  <a:schemeClr val="tx2">
                    <a:lumMod val="75000"/>
                  </a:schemeClr>
                </a:solidFill>
              </a:rPr>
              <a:t>拘束与</a:t>
            </a:r>
            <a:r>
              <a:rPr lang="zh-CN" altLang="en-US" sz="2400" b="1" dirty="0">
                <a:solidFill>
                  <a:schemeClr val="tx2">
                    <a:lumMod val="75000"/>
                  </a:schemeClr>
                </a:solidFill>
              </a:rPr>
              <a:t>老师配合相当密切。</a:t>
            </a:r>
          </a:p>
          <a:p>
            <a:r>
              <a:rPr lang="zh-CN" altLang="en-US" sz="2400" b="1" dirty="0" smtClean="0">
                <a:solidFill>
                  <a:schemeClr val="tx2">
                    <a:lumMod val="75000"/>
                  </a:schemeClr>
                </a:solidFill>
              </a:rPr>
              <a:t/>
            </a:r>
            <a:br>
              <a:rPr lang="zh-CN" altLang="en-US" sz="2400" b="1" dirty="0" smtClean="0">
                <a:solidFill>
                  <a:schemeClr val="tx2">
                    <a:lumMod val="75000"/>
                  </a:schemeClr>
                </a:solidFill>
              </a:rPr>
            </a:br>
            <a:endParaRPr lang="zh-CN" altLang="en-US" sz="2400" b="1" dirty="0">
              <a:solidFill>
                <a:schemeClr val="tx2">
                  <a:lumMod val="75000"/>
                </a:schemeClr>
              </a:solidFill>
            </a:endParaRPr>
          </a:p>
        </p:txBody>
      </p:sp>
    </p:spTree>
    <p:extLst>
      <p:ext uri="{BB962C8B-B14F-4D97-AF65-F5344CB8AC3E}">
        <p14:creationId xmlns:p14="http://schemas.microsoft.com/office/powerpoint/2010/main" val="185771322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15616" y="931320"/>
            <a:ext cx="6336704" cy="2677656"/>
          </a:xfrm>
          <a:prstGeom prst="rect">
            <a:avLst/>
          </a:prstGeom>
          <a:noFill/>
        </p:spPr>
        <p:txBody>
          <a:bodyPr wrap="square" rtlCol="0">
            <a:spAutoFit/>
          </a:bodyPr>
          <a:lstStyle/>
          <a:p>
            <a:r>
              <a:rPr lang="zh-CN" altLang="en-US" sz="2800" b="1" dirty="0" smtClean="0">
                <a:solidFill>
                  <a:schemeClr val="tx2">
                    <a:lumMod val="75000"/>
                  </a:schemeClr>
                </a:solidFill>
              </a:rPr>
              <a:t>五，教学</a:t>
            </a:r>
            <a:r>
              <a:rPr lang="zh-CN" altLang="en-US" sz="2800" b="1" dirty="0">
                <a:solidFill>
                  <a:schemeClr val="tx2">
                    <a:lumMod val="75000"/>
                  </a:schemeClr>
                </a:solidFill>
              </a:rPr>
              <a:t>效果好</a:t>
            </a:r>
          </a:p>
          <a:p>
            <a:r>
              <a:rPr lang="zh-CN" altLang="en-US" sz="2800" b="1" dirty="0">
                <a:solidFill>
                  <a:schemeClr val="tx2">
                    <a:lumMod val="75000"/>
                  </a:schemeClr>
                </a:solidFill>
              </a:rPr>
              <a:t> </a:t>
            </a:r>
            <a:r>
              <a:rPr lang="zh-CN" altLang="en-US" sz="2800" b="1" dirty="0" smtClean="0">
                <a:solidFill>
                  <a:schemeClr val="tx2">
                    <a:lumMod val="75000"/>
                  </a:schemeClr>
                </a:solidFill>
              </a:rPr>
              <a:t>本</a:t>
            </a:r>
            <a:r>
              <a:rPr lang="zh-CN" altLang="en-US" sz="2800" b="1" dirty="0">
                <a:solidFill>
                  <a:schemeClr val="tx2">
                    <a:lumMod val="75000"/>
                  </a:schemeClr>
                </a:solidFill>
              </a:rPr>
              <a:t>节课教学效率高，课堂容量很大，学生思维活跃，从上课学生回答问题的情况来看，</a:t>
            </a:r>
            <a:r>
              <a:rPr lang="zh-CN" altLang="en-US" sz="2800" b="1" dirty="0" smtClean="0">
                <a:solidFill>
                  <a:schemeClr val="tx2">
                    <a:lumMod val="75000"/>
                  </a:schemeClr>
                </a:solidFill>
              </a:rPr>
              <a:t>准确率</a:t>
            </a:r>
            <a:r>
              <a:rPr lang="zh-CN" altLang="en-US" sz="2800" b="1" dirty="0">
                <a:solidFill>
                  <a:schemeClr val="tx2">
                    <a:lumMod val="75000"/>
                  </a:schemeClr>
                </a:solidFill>
              </a:rPr>
              <a:t>高，犯错误的不多见，实现了在知识、能力、思想情操目标的达成。</a:t>
            </a:r>
          </a:p>
        </p:txBody>
      </p:sp>
    </p:spTree>
    <p:extLst>
      <p:ext uri="{BB962C8B-B14F-4D97-AF65-F5344CB8AC3E}">
        <p14:creationId xmlns:p14="http://schemas.microsoft.com/office/powerpoint/2010/main" val="318979998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15616" y="908720"/>
            <a:ext cx="7200800" cy="4524315"/>
          </a:xfrm>
          <a:prstGeom prst="rect">
            <a:avLst/>
          </a:prstGeom>
          <a:noFill/>
        </p:spPr>
        <p:txBody>
          <a:bodyPr wrap="square" rtlCol="0">
            <a:spAutoFit/>
          </a:bodyPr>
          <a:lstStyle/>
          <a:p>
            <a:r>
              <a:rPr lang="zh-CN" altLang="en-US" sz="3200" b="1" dirty="0" smtClean="0">
                <a:solidFill>
                  <a:schemeClr val="tx2">
                    <a:lumMod val="75000"/>
                  </a:schemeClr>
                </a:solidFill>
              </a:rPr>
              <a:t>六，不足</a:t>
            </a:r>
            <a:r>
              <a:rPr lang="zh-CN" altLang="en-US" sz="3200" b="1" dirty="0">
                <a:solidFill>
                  <a:schemeClr val="tx2">
                    <a:lumMod val="75000"/>
                  </a:schemeClr>
                </a:solidFill>
              </a:rPr>
              <a:t>之处及改进建议</a:t>
            </a:r>
          </a:p>
          <a:p>
            <a:r>
              <a:rPr lang="zh-CN" altLang="en-US" sz="3200" b="1" dirty="0">
                <a:solidFill>
                  <a:schemeClr val="tx2">
                    <a:lumMod val="75000"/>
                  </a:schemeClr>
                </a:solidFill>
              </a:rPr>
              <a:t> </a:t>
            </a:r>
            <a:r>
              <a:rPr lang="zh-CN" altLang="en-US" sz="3200" b="1" dirty="0" smtClean="0">
                <a:solidFill>
                  <a:schemeClr val="tx2">
                    <a:lumMod val="75000"/>
                  </a:schemeClr>
                </a:solidFill>
              </a:rPr>
              <a:t>当然</a:t>
            </a:r>
            <a:r>
              <a:rPr lang="zh-CN" altLang="en-US" sz="3200" b="1" dirty="0">
                <a:solidFill>
                  <a:schemeClr val="tx2">
                    <a:lumMod val="75000"/>
                  </a:schemeClr>
                </a:solidFill>
              </a:rPr>
              <a:t>，金无足赤人无完人，本节课也存在几点不足之处</a:t>
            </a:r>
            <a:r>
              <a:rPr lang="zh-CN" altLang="en-US" sz="3200" b="1" dirty="0" smtClean="0">
                <a:solidFill>
                  <a:schemeClr val="tx2">
                    <a:lumMod val="75000"/>
                  </a:schemeClr>
                </a:solidFill>
              </a:rPr>
              <a:t>：</a:t>
            </a:r>
            <a:endParaRPr lang="en-US" altLang="zh-CN" sz="3200" b="1" dirty="0" smtClean="0">
              <a:solidFill>
                <a:schemeClr val="tx2">
                  <a:lumMod val="75000"/>
                </a:schemeClr>
              </a:solidFill>
            </a:endParaRPr>
          </a:p>
          <a:p>
            <a:r>
              <a:rPr lang="en-US" altLang="zh-CN" sz="3200" b="1" dirty="0" smtClean="0">
                <a:solidFill>
                  <a:schemeClr val="tx2">
                    <a:lumMod val="75000"/>
                  </a:schemeClr>
                </a:solidFill>
              </a:rPr>
              <a:t>1</a:t>
            </a:r>
            <a:r>
              <a:rPr lang="zh-CN" altLang="en-US" sz="3200" b="1" dirty="0" smtClean="0">
                <a:solidFill>
                  <a:schemeClr val="tx2">
                    <a:lumMod val="75000"/>
                  </a:schemeClr>
                </a:solidFill>
              </a:rPr>
              <a:t>，板书太集中，可以用多种颜色突出重点</a:t>
            </a:r>
            <a:endParaRPr lang="en-US" altLang="zh-CN" sz="3200" b="1" dirty="0" smtClean="0">
              <a:solidFill>
                <a:schemeClr val="tx2">
                  <a:lumMod val="75000"/>
                </a:schemeClr>
              </a:solidFill>
            </a:endParaRPr>
          </a:p>
          <a:p>
            <a:r>
              <a:rPr lang="en-US" altLang="zh-CN" sz="3200" b="1" dirty="0" smtClean="0">
                <a:solidFill>
                  <a:schemeClr val="tx2">
                    <a:lumMod val="75000"/>
                  </a:schemeClr>
                </a:solidFill>
              </a:rPr>
              <a:t>2</a:t>
            </a:r>
            <a:r>
              <a:rPr lang="zh-CN" altLang="en-US" sz="3200" b="1" dirty="0" smtClean="0">
                <a:solidFill>
                  <a:schemeClr val="tx2">
                    <a:lumMod val="75000"/>
                  </a:schemeClr>
                </a:solidFill>
              </a:rPr>
              <a:t>，根据表格复述课文时，少数人参与其中。</a:t>
            </a:r>
            <a:endParaRPr lang="en-US" altLang="zh-CN" sz="3200" b="1" dirty="0" smtClean="0">
              <a:solidFill>
                <a:schemeClr val="tx2">
                  <a:lumMod val="75000"/>
                </a:schemeClr>
              </a:solidFill>
            </a:endParaRPr>
          </a:p>
          <a:p>
            <a:r>
              <a:rPr lang="en-US" altLang="zh-CN" sz="3200" b="1" dirty="0" smtClean="0">
                <a:solidFill>
                  <a:schemeClr val="tx2">
                    <a:lumMod val="75000"/>
                  </a:schemeClr>
                </a:solidFill>
              </a:rPr>
              <a:t>3</a:t>
            </a:r>
            <a:r>
              <a:rPr lang="zh-CN" altLang="en-US" sz="3200" b="1" dirty="0" smtClean="0">
                <a:solidFill>
                  <a:schemeClr val="tx2">
                    <a:lumMod val="75000"/>
                  </a:schemeClr>
                </a:solidFill>
              </a:rPr>
              <a:t>，教师语言比较平缓，缺少情感起伏。</a:t>
            </a:r>
            <a:endParaRPr lang="zh-CN" altLang="en-US" sz="3200" b="1" dirty="0">
              <a:solidFill>
                <a:schemeClr val="tx2">
                  <a:lumMod val="75000"/>
                </a:schemeClr>
              </a:solidFill>
            </a:endParaRPr>
          </a:p>
          <a:p>
            <a:r>
              <a:rPr lang="zh-CN" altLang="en-US" sz="3200" b="1" dirty="0">
                <a:solidFill>
                  <a:schemeClr val="tx2">
                    <a:lumMod val="75000"/>
                  </a:schemeClr>
                </a:solidFill>
              </a:rPr>
              <a:t> </a:t>
            </a:r>
          </a:p>
        </p:txBody>
      </p:sp>
    </p:spTree>
    <p:extLst>
      <p:ext uri="{BB962C8B-B14F-4D97-AF65-F5344CB8AC3E}">
        <p14:creationId xmlns:p14="http://schemas.microsoft.com/office/powerpoint/2010/main" val="155630696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58</TotalTime>
  <Words>502</Words>
  <Application>Microsoft Office PowerPoint</Application>
  <PresentationFormat>全屏显示(4:3)</PresentationFormat>
  <Paragraphs>63</Paragraphs>
  <Slides>8</Slides>
  <Notes>0</Notes>
  <HiddenSlides>0</HiddenSlides>
  <MMClips>0</MMClips>
  <ScaleCrop>false</ScaleCrop>
  <HeadingPairs>
    <vt:vector size="4" baseType="variant">
      <vt:variant>
        <vt:lpstr>主题</vt:lpstr>
      </vt:variant>
      <vt:variant>
        <vt:i4>1</vt:i4>
      </vt:variant>
      <vt:variant>
        <vt:lpstr>幻灯片标题</vt:lpstr>
      </vt:variant>
      <vt:variant>
        <vt:i4>8</vt:i4>
      </vt:variant>
    </vt:vector>
  </HeadingPairs>
  <TitlesOfParts>
    <vt:vector size="9"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qpdfzx</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dfjs</dc:creator>
  <cp:lastModifiedBy>dfjs</cp:lastModifiedBy>
  <cp:revision>6</cp:revision>
  <dcterms:created xsi:type="dcterms:W3CDTF">2017-01-13T03:20:33Z</dcterms:created>
  <dcterms:modified xsi:type="dcterms:W3CDTF">2017-01-13T04:18:57Z</dcterms:modified>
</cp:coreProperties>
</file>